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86477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C828D-BC1F-49F6-AC11-527868B6836E}" type="datetimeFigureOut">
              <a:rPr lang="en-GB" smtClean="0"/>
              <a:t>29/06/2020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1C972-0E29-4BB2-9CBF-DF3B738F96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77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9B2E6-BE4D-4401-8516-161B06B6A3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9981D-9E7E-4DA8-B6D1-C61DFD6AD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8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8568E-C3C5-4049-91A3-5B0451F043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7DF48-9DDE-4D6B-9E2B-37F21754D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1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8542D-4EEE-47FD-84DA-32481B4A9B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5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47731-C281-44FC-BFC0-FBC9FF739C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2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518915" cy="137409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3939" y="6469613"/>
            <a:ext cx="683339" cy="365125"/>
          </a:xfrm>
        </p:spPr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  <p:pic>
        <p:nvPicPr>
          <p:cNvPr id="18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253821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200F-4F43-40E6-8E96-F0C10D44B5E2}" type="datetimeFigureOut">
              <a:rPr lang="hu-HU" smtClean="0"/>
              <a:t>2020. 06. 29.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0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200F-4F43-40E6-8E96-F0C10D44B5E2}" type="datetimeFigureOut">
              <a:rPr lang="hu-HU" smtClean="0"/>
              <a:t>2020. 06. 29.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200F-4F43-40E6-8E96-F0C10D44B5E2}" type="datetimeFigureOut">
              <a:rPr lang="hu-HU" smtClean="0"/>
              <a:t>2020. 06. 29.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6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200F-4F43-40E6-8E96-F0C10D44B5E2}" type="datetimeFigureOut">
              <a:rPr lang="hu-HU" smtClean="0"/>
              <a:t>2020. 06. 29.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42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200F-4F43-40E6-8E96-F0C10D44B5E2}" type="datetimeFigureOut">
              <a:rPr lang="hu-HU" smtClean="0"/>
              <a:t>2020. 06. 29.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02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200F-4F43-40E6-8E96-F0C10D44B5E2}" type="datetimeFigureOut">
              <a:rPr lang="hu-HU" smtClean="0"/>
              <a:t>2020. 06. 29.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14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200F-4F43-40E6-8E96-F0C10D44B5E2}" type="datetimeFigureOut">
              <a:rPr lang="hu-HU" smtClean="0"/>
              <a:t>2020. 06. 29.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  <p:pic>
        <p:nvPicPr>
          <p:cNvPr id="18" name="Tartalom hely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59" y="-175170"/>
            <a:ext cx="2099981" cy="1400481"/>
          </a:xfrm>
          <a:prstGeom prst="rect">
            <a:avLst/>
          </a:prstGeom>
        </p:spPr>
      </p:pic>
      <p:sp>
        <p:nvSpPr>
          <p:cNvPr id="19" name="Szövegdoboz 4"/>
          <p:cNvSpPr txBox="1"/>
          <p:nvPr userDrawn="1"/>
        </p:nvSpPr>
        <p:spPr>
          <a:xfrm>
            <a:off x="5695817" y="6491016"/>
            <a:ext cx="176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PF DinText Pro" panose="02000506020000020004" pitchFamily="2" charset="0"/>
              </a:rPr>
              <a:t>LEARN TO PLAY</a:t>
            </a:r>
            <a:endParaRPr lang="hu-HU" dirty="0">
              <a:solidFill>
                <a:srgbClr val="C00000"/>
              </a:solidFill>
              <a:latin typeface="PF DinText Pro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3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humankinetics.com/blogs/excerpts/late-specialization-is-recommended-for-most-spor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07067" y="1978925"/>
            <a:ext cx="7518915" cy="1799699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Athlete Development</a:t>
            </a:r>
            <a:br>
              <a:rPr lang="hu-HU" sz="5400" dirty="0"/>
            </a:br>
            <a:r>
              <a:rPr lang="hu-HU" dirty="0"/>
              <a:t>Hosszú távú sportolói fejlesztés</a:t>
            </a:r>
            <a:endParaRPr lang="en-GB" sz="5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9046" y="3982594"/>
            <a:ext cx="7766936" cy="10968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/>
              <a:t>Alapelvek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9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68214" y="203028"/>
            <a:ext cx="9017983" cy="7683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FUNdemental Movement Skills</a:t>
            </a:r>
            <a:endParaRPr lang="hu-HU" sz="3200" dirty="0">
              <a:solidFill>
                <a:schemeClr val="accent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r>
              <a:rPr lang="hu-HU" sz="3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Alapvető mozgáskészség, mozgásügyesség mozgásformái</a:t>
            </a:r>
            <a:endParaRPr lang="en-GB" sz="3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2050" name="Picture 2" descr="C:\Users\Darryl\Documents\1. MJSZ\1. HUN Coaching Courses\HUN LTP Course\4. Jegpalota 15-16 May 2015\Presentations\569989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0" y="1230685"/>
            <a:ext cx="9453256" cy="5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322028" y="2788468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Mozgékonyság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20621" y="2803857"/>
            <a:ext cx="1323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Egyensúlyozás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512335" y="2788468"/>
            <a:ext cx="1323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Koordináció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188974" y="2788468"/>
            <a:ext cx="894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Sebesség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776847" y="2803857"/>
            <a:ext cx="894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Szökdelés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355414" y="2788468"/>
            <a:ext cx="894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Mászás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499218" y="4623250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Sétálás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068710" y="4623249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Csúszás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596974" y="4623249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Ugrálás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188974" y="4610303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Úszás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7802678" y="4610302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Ugrálás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9323540" y="4607861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Egyensúlyozás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532319" y="6330539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Dobás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129337" y="6330539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Cselezés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4726355" y="6304142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Rúgás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6269569" y="6304142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Dobás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7920391" y="6330538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Ütés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9440347" y="6318911"/>
            <a:ext cx="12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Elkapás</a:t>
            </a:r>
          </a:p>
        </p:txBody>
      </p:sp>
    </p:spTree>
    <p:extLst>
      <p:ext uri="{BB962C8B-B14F-4D97-AF65-F5344CB8AC3E}">
        <p14:creationId xmlns:p14="http://schemas.microsoft.com/office/powerpoint/2010/main" val="345968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5647" y="846162"/>
            <a:ext cx="10893189" cy="539086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</a:rPr>
              <a:t>Player centered </a:t>
            </a:r>
            <a:endParaRPr lang="hu-HU" sz="20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2000" dirty="0"/>
              <a:t>Játékos központú</a:t>
            </a:r>
            <a:endParaRPr lang="en-US" sz="2000" dirty="0"/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</a:rPr>
              <a:t>Support from: coaches, parents, officials, administration, sport medicine etc</a:t>
            </a:r>
            <a:r>
              <a:rPr lang="en-US" sz="2000" dirty="0"/>
              <a:t>.</a:t>
            </a:r>
            <a:endParaRPr lang="hu-HU" sz="2000" dirty="0"/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2000" dirty="0"/>
              <a:t>Részt vesz benne: edző, szülő, versenybíró, irodai alkalmazott, sport orvos</a:t>
            </a:r>
            <a:r>
              <a:rPr lang="en-US" sz="2000" dirty="0"/>
              <a:t> </a:t>
            </a:r>
            <a:endParaRPr lang="nl-NL" sz="2000" dirty="0"/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</a:rPr>
              <a:t>Incorporates a players training, competition and recovery program with relation to their biological development and maturity</a:t>
            </a:r>
            <a:endParaRPr lang="hu-HU" sz="20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2000" dirty="0"/>
              <a:t>Magában foglalja az edzést, versenyzést, és felépülési, pihenési időszakot, ami figyelembe veszi a biológiai fejlettséget és érettséget</a:t>
            </a:r>
            <a:endParaRPr lang="nl-NL" sz="2000" dirty="0"/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There are Windows of trainability: “important“ periods of increased adaptation to training </a:t>
            </a:r>
            <a:endParaRPr lang="hu-HU" sz="20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000" dirty="0"/>
              <a:t>Ablakok a megfelelő képzésre: vannak fontos időszakok, amikor jobban lehet fejleszteni</a:t>
            </a:r>
            <a:endParaRPr lang="en-US" sz="2000" dirty="0"/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Biological age dominates training rather than chronological age</a:t>
            </a:r>
            <a:endParaRPr lang="hu-HU" sz="20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000" dirty="0"/>
              <a:t>Edzésmunka szempontjából a biológiai életkor sokkal jobban számít, mint a naptári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2822" y="116740"/>
            <a:ext cx="7369917" cy="552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dirty="0">
                <a:ea typeface="ＭＳ Ｐゴシック" pitchFamily="34" charset="-128"/>
              </a:rPr>
              <a:t>What is LTAD ?</a:t>
            </a:r>
            <a:r>
              <a:rPr lang="hu-HU" sz="4000" dirty="0">
                <a:ea typeface="ＭＳ Ｐゴシック" pitchFamily="34" charset="-128"/>
              </a:rPr>
              <a:t> </a:t>
            </a:r>
            <a:r>
              <a:rPr lang="hu-HU" sz="4000" dirty="0">
                <a:solidFill>
                  <a:schemeClr val="tx1"/>
                </a:solidFill>
                <a:ea typeface="ＭＳ Ｐゴシック" pitchFamily="34" charset="-128"/>
              </a:rPr>
              <a:t>Mi az az LTAD ?</a:t>
            </a:r>
            <a:endParaRPr lang="sv-SE" sz="4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3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rryl\Documents\Sport Development Manager\2. Development Assistance Program\2. Balkans\2011-12 Season - Balkans\Aug 2011 Bled Camp\IMG_9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07" y="1542194"/>
            <a:ext cx="5232539" cy="261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Darryl\Documents\Sport Development Manager\2. Development Assistance Program\2. Balkans\2011-12 Season - Balkans\Aug 2011 Bled Camp\IMG_9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6" y="3355296"/>
            <a:ext cx="5738919" cy="2869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954391" y="35651"/>
            <a:ext cx="7175962" cy="1370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2012 Balkans H</a:t>
            </a:r>
            <a:r>
              <a:rPr lang="hu-HU" sz="2800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ockey</a:t>
            </a:r>
            <a:r>
              <a:rPr lang="hu-HU" sz="28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nl-NL" sz="28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</a:t>
            </a:r>
            <a:r>
              <a:rPr lang="hu-HU" sz="2800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evelopment</a:t>
            </a:r>
            <a:r>
              <a:rPr lang="hu-HU" sz="28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nl-NL" sz="28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</a:t>
            </a:r>
            <a:r>
              <a:rPr lang="hu-HU" sz="2800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amp</a:t>
            </a:r>
            <a:endParaRPr lang="nl-NL" sz="2800" dirty="0">
              <a:solidFill>
                <a:schemeClr val="accent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u-H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&lt;-&gt; </a:t>
            </a:r>
            <a:r>
              <a:rPr lang="hu-HU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Cronological</a:t>
            </a:r>
            <a:r>
              <a:rPr lang="hu-H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endParaRPr lang="hu-HU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Biológia életkor &lt;-&gt; Naptári életkor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41525" y="2073433"/>
            <a:ext cx="5738919" cy="1009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ages are </a:t>
            </a:r>
            <a:r>
              <a:rPr lang="en-CH" sz="24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each of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these players?</a:t>
            </a:r>
            <a:endParaRPr lang="hu-HU" sz="2400" dirty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hu-HU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Milyen korú játékosok?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nl-NL" sz="2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5032" y="4478835"/>
            <a:ext cx="433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are </a:t>
            </a:r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hu-HU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hu-H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</a:t>
            </a:r>
          </a:p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Mindegyik 14 éves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7370" y="1272467"/>
            <a:ext cx="11013101" cy="25625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514350" indent="-514350" eaLnBrk="1" hangingPunct="1">
              <a:spcBef>
                <a:spcPts val="200"/>
              </a:spcBef>
              <a:buFont typeface="+mj-lt"/>
              <a:buAutoNum type="arabicPeriod"/>
            </a:pPr>
            <a:r>
              <a:rPr lang="en-US" sz="2000" dirty="0" err="1">
                <a:solidFill>
                  <a:srgbClr val="0070C0"/>
                </a:solidFill>
                <a:ea typeface="ＭＳ Ｐゴシック" pitchFamily="34" charset="-128"/>
              </a:rPr>
              <a:t>FUNdamentals</a:t>
            </a:r>
            <a:r>
              <a:rPr lang="en-US" sz="2000" dirty="0">
                <a:solidFill>
                  <a:srgbClr val="0070C0"/>
                </a:solidFill>
                <a:ea typeface="ＭＳ Ｐゴシック" pitchFamily="34" charset="-128"/>
              </a:rPr>
              <a:t> of Movement focus on development of </a:t>
            </a:r>
            <a:r>
              <a:rPr lang="en-CH" sz="2000" dirty="0">
                <a:solidFill>
                  <a:srgbClr val="0070C0"/>
                </a:solidFill>
                <a:ea typeface="ＭＳ Ｐゴシック" pitchFamily="34" charset="-128"/>
              </a:rPr>
              <a:t>the </a:t>
            </a:r>
            <a:r>
              <a:rPr lang="en-US" sz="2000" dirty="0">
                <a:solidFill>
                  <a:srgbClr val="0070C0"/>
                </a:solidFill>
                <a:ea typeface="ＭＳ Ｐゴシック" pitchFamily="34" charset="-128"/>
              </a:rPr>
              <a:t>ABC’s : Agility, Balance and Coordination </a:t>
            </a:r>
            <a:r>
              <a:rPr lang="en-CH" sz="2000" dirty="0">
                <a:solidFill>
                  <a:srgbClr val="0070C0"/>
                </a:solidFill>
                <a:ea typeface="ＭＳ Ｐゴシック" pitchFamily="34" charset="-128"/>
              </a:rPr>
              <a:t>- </a:t>
            </a:r>
            <a:r>
              <a:rPr lang="en-US" sz="2000" dirty="0">
                <a:solidFill>
                  <a:srgbClr val="0070C0"/>
                </a:solidFill>
                <a:ea typeface="ＭＳ Ｐゴシック" pitchFamily="34" charset="-128"/>
              </a:rPr>
              <a:t>as the building blocks </a:t>
            </a:r>
            <a:r>
              <a:rPr lang="hu-HU" sz="2000" dirty="0">
                <a:ea typeface="ＭＳ Ｐゴシック" pitchFamily="34" charset="-128"/>
              </a:rPr>
              <a:t> </a:t>
            </a:r>
            <a:endParaRPr lang="en-CH" sz="2000" dirty="0">
              <a:ea typeface="ＭＳ Ｐゴシック" pitchFamily="34" charset="-128"/>
            </a:endParaRPr>
          </a:p>
          <a:p>
            <a:pPr marL="514350" indent="-514350" eaLnBrk="1" hangingPunct="1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ea typeface="ＭＳ Ｐゴシック" pitchFamily="34" charset="-128"/>
              </a:rPr>
              <a:t>Fundamental movement skills </a:t>
            </a:r>
            <a:r>
              <a:rPr lang="en-US" sz="2000" dirty="0">
                <a:ea typeface="ＭＳ Ｐゴシック" pitchFamily="34" charset="-128"/>
              </a:rPr>
              <a:t>combine </a:t>
            </a:r>
            <a:r>
              <a:rPr lang="en-US" sz="2000" dirty="0" err="1">
                <a:ea typeface="ＭＳ Ｐゴシック" pitchFamily="34" charset="-128"/>
              </a:rPr>
              <a:t>FoM</a:t>
            </a:r>
            <a:r>
              <a:rPr lang="en-US" sz="2000" dirty="0">
                <a:ea typeface="ＭＳ Ｐゴシック" pitchFamily="34" charset="-128"/>
              </a:rPr>
              <a:t> to develop more complex actions, such as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running, jumping, throwing</a:t>
            </a:r>
            <a:r>
              <a:rPr lang="hu-HU" sz="2000" dirty="0">
                <a:ea typeface="ＭＳ Ｐゴシック" pitchFamily="34" charset="-128"/>
              </a:rPr>
              <a:t>…</a:t>
            </a:r>
            <a:endParaRPr lang="en-CH" sz="2000" dirty="0">
              <a:ea typeface="ＭＳ Ｐゴシック" pitchFamily="34" charset="-128"/>
            </a:endParaRPr>
          </a:p>
          <a:p>
            <a:pPr marL="514350" indent="-514350" eaLnBrk="1" hangingPunct="1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ea typeface="ＭＳ Ｐゴシック" pitchFamily="34" charset="-128"/>
              </a:rPr>
              <a:t>Fundamental sport skills </a:t>
            </a:r>
            <a:r>
              <a:rPr lang="en-US" sz="2000" dirty="0">
                <a:ea typeface="ＭＳ Ｐゴシック" pitchFamily="34" charset="-128"/>
              </a:rPr>
              <a:t>include game-based concepts such as evasion, s</a:t>
            </a:r>
            <a:r>
              <a:rPr lang="en-CH" sz="2000" dirty="0">
                <a:ea typeface="ＭＳ Ｐゴシック" pitchFamily="34" charset="-128"/>
              </a:rPr>
              <a:t>coring </a:t>
            </a:r>
            <a:r>
              <a:rPr lang="en-US" sz="2000" dirty="0">
                <a:ea typeface="ＭＳ Ｐゴシック" pitchFamily="34" charset="-128"/>
              </a:rPr>
              <a:t>and </a:t>
            </a:r>
            <a:r>
              <a:rPr lang="en-CH" sz="2000" dirty="0">
                <a:ea typeface="ＭＳ Ｐゴシック" pitchFamily="34" charset="-128"/>
              </a:rPr>
              <a:t>shooting</a:t>
            </a:r>
            <a:endParaRPr lang="en-US" sz="2000" dirty="0">
              <a:ea typeface="ＭＳ Ｐゴシック" pitchFamily="34" charset="-128"/>
            </a:endParaRPr>
          </a:p>
          <a:p>
            <a:pPr marL="514350" indent="-514350" eaLnBrk="1" hangingPunct="1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ea typeface="ＭＳ Ｐゴシック" pitchFamily="34" charset="-128"/>
              </a:rPr>
              <a:t>Sport Specific Skills: 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hockey - pivots, slap shot……</a:t>
            </a:r>
            <a:endParaRPr lang="nl-BE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834" y="167541"/>
            <a:ext cx="8715992" cy="99252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>
                <a:ea typeface="ＭＳ Ｐゴシック" pitchFamily="34" charset="-128"/>
              </a:rPr>
              <a:t>Key Factors LTAD</a:t>
            </a:r>
            <a:br>
              <a:rPr lang="hu-HU" sz="3200" dirty="0">
                <a:ea typeface="ＭＳ Ｐゴシック" pitchFamily="34" charset="-128"/>
              </a:rPr>
            </a:br>
            <a:r>
              <a:rPr lang="hu-HU" sz="3200" dirty="0">
                <a:solidFill>
                  <a:schemeClr val="tx1"/>
                </a:solidFill>
                <a:ea typeface="ＭＳ Ｐゴシック" pitchFamily="34" charset="-128"/>
              </a:rPr>
              <a:t>Kulcsfontosságú alkotóelemek az LTAD-</a:t>
            </a:r>
            <a:r>
              <a:rPr lang="hu-HU" sz="3200" dirty="0" err="1">
                <a:solidFill>
                  <a:schemeClr val="tx1"/>
                </a:solidFill>
                <a:ea typeface="ＭＳ Ｐゴシック" pitchFamily="34" charset="-128"/>
              </a:rPr>
              <a:t>ben</a:t>
            </a:r>
            <a:endParaRPr lang="sv-SE" sz="3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7370" y="3835021"/>
            <a:ext cx="11013101" cy="25625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hu-HU" sz="2000" dirty="0">
                <a:solidFill>
                  <a:schemeClr val="accent1"/>
                </a:solidFill>
                <a:ea typeface="ＭＳ Ｐゴシック" pitchFamily="34" charset="-128"/>
              </a:rPr>
              <a:t>Az alapvető mozgáskészség fejlesztésénél az ABC fejlesztésre koncentrálnak</a:t>
            </a:r>
            <a:r>
              <a:rPr lang="hu-HU" sz="2000" dirty="0">
                <a:solidFill>
                  <a:schemeClr val="tx1"/>
                </a:solidFill>
                <a:ea typeface="ＭＳ Ｐゴシック" pitchFamily="34" charset="-128"/>
              </a:rPr>
              <a:t>: Agilitás, Balansz és koordináció-mint építőelemek</a:t>
            </a:r>
            <a:endParaRPr lang="en-CH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hu-HU" sz="2000" dirty="0">
                <a:solidFill>
                  <a:schemeClr val="accent1"/>
                </a:solidFill>
                <a:ea typeface="ＭＳ Ｐゴシック" pitchFamily="34" charset="-128"/>
              </a:rPr>
              <a:t>Az alapvető mozgásformák mozgásai és képességei </a:t>
            </a:r>
            <a:r>
              <a:rPr lang="hu-HU" sz="2000" dirty="0">
                <a:solidFill>
                  <a:schemeClr val="tx1"/>
                </a:solidFill>
                <a:ea typeface="ＭＳ Ｐゴシック" pitchFamily="34" charset="-128"/>
              </a:rPr>
              <a:t>egyesíti az alapvető mozgáskészség még összetettebb tevékenységeit, mint </a:t>
            </a:r>
            <a:r>
              <a:rPr lang="hu-H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futás, ugrás, dobás</a:t>
            </a:r>
            <a:r>
              <a:rPr lang="hu-HU" sz="2000" dirty="0">
                <a:solidFill>
                  <a:schemeClr val="tx1"/>
                </a:solidFill>
                <a:ea typeface="ＭＳ Ｐゴシック" pitchFamily="34" charset="-128"/>
              </a:rPr>
              <a:t>…</a:t>
            </a:r>
            <a:endParaRPr lang="en-CH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hu-HU" sz="2000" dirty="0">
                <a:solidFill>
                  <a:schemeClr val="accent1"/>
                </a:solidFill>
                <a:ea typeface="ＭＳ Ｐゴシック" pitchFamily="34" charset="-128"/>
              </a:rPr>
              <a:t>Alapvető sport specifikus készségek és képességek </a:t>
            </a:r>
            <a:r>
              <a:rPr lang="hu-HU" sz="2000" dirty="0">
                <a:solidFill>
                  <a:schemeClr val="tx1"/>
                </a:solidFill>
                <a:ea typeface="ＭＳ Ｐゴシック" pitchFamily="34" charset="-128"/>
              </a:rPr>
              <a:t>a játék fogalmán alapulva, úgy mint a megkerülés, góllövés, lövés-dobás stb.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hu-HU" sz="2000" dirty="0">
                <a:solidFill>
                  <a:schemeClr val="accent1"/>
                </a:solidFill>
                <a:ea typeface="ＭＳ Ｐゴシック" pitchFamily="34" charset="-128"/>
              </a:rPr>
              <a:t>Sportág specifikus-jégkorong készségek és képességek</a:t>
            </a:r>
            <a:r>
              <a:rPr lang="hu-HU" sz="2000" dirty="0">
                <a:solidFill>
                  <a:schemeClr val="tx1"/>
                </a:solidFill>
                <a:ea typeface="ＭＳ Ｐゴシック" pitchFamily="34" charset="-128"/>
              </a:rPr>
              <a:t>: fordulatok, pattintott lövés stb.</a:t>
            </a:r>
            <a:endParaRPr lang="nl-BE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1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 autoUpdateAnimBg="0"/>
      <p:bldP spid="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036" y="51534"/>
            <a:ext cx="9457036" cy="7159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Key Factors LTAD</a:t>
            </a:r>
            <a:r>
              <a:rPr lang="hu-HU" sz="44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-Fontos tényezők</a:t>
            </a:r>
            <a:endParaRPr lang="sv-SE" sz="4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t="5678" r="25817" b="14259"/>
          <a:stretch/>
        </p:blipFill>
        <p:spPr bwMode="auto">
          <a:xfrm>
            <a:off x="3345974" y="767497"/>
            <a:ext cx="5798026" cy="583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202974" y="4490113"/>
            <a:ext cx="2286000" cy="578882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Alapvető mozgáskészség, mozgásügyesség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191599" y="3263809"/>
            <a:ext cx="2286000" cy="578882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Alapvető sport képességek-készségek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202974" y="5716417"/>
            <a:ext cx="2286000" cy="578882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Alapvető mozgáskészség fejlesztése-ABC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202974" y="2037505"/>
            <a:ext cx="2286000" cy="578882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Speciális sport képességek-készségek</a:t>
            </a:r>
          </a:p>
        </p:txBody>
      </p:sp>
    </p:spTree>
    <p:extLst>
      <p:ext uri="{BB962C8B-B14F-4D97-AF65-F5344CB8AC3E}">
        <p14:creationId xmlns:p14="http://schemas.microsoft.com/office/powerpoint/2010/main" val="277957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61794" y="2415652"/>
            <a:ext cx="7447342" cy="20739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en-CH" sz="1800" dirty="0">
                <a:solidFill>
                  <a:schemeClr val="accent1"/>
                </a:solidFill>
                <a:ea typeface="ＭＳ Ｐゴシック" pitchFamily="34" charset="-128"/>
              </a:rPr>
              <a:t>Challenges with </a:t>
            </a:r>
            <a:r>
              <a:rPr lang="en-GB" sz="1800" dirty="0">
                <a:solidFill>
                  <a:schemeClr val="accent1"/>
                </a:solidFill>
                <a:ea typeface="ＭＳ Ｐゴシック" pitchFamily="34" charset="-128"/>
              </a:rPr>
              <a:t>Early Specialization </a:t>
            </a:r>
            <a:endParaRPr lang="en-CH" sz="1800" dirty="0">
              <a:solidFill>
                <a:schemeClr val="accent1"/>
              </a:solidFill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GB" sz="1800" dirty="0"/>
              <a:t>Spending less time on basic physical skills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GB" sz="1800" dirty="0"/>
              <a:t>Increased injuries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GB" sz="1800" dirty="0"/>
              <a:t>Peak before 20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/>
            </a:pPr>
            <a:r>
              <a:rPr lang="en-GB" sz="1800" dirty="0"/>
              <a:t>Early burnout, early retirement 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028" y="156945"/>
            <a:ext cx="6914108" cy="1589967"/>
          </a:xfrm>
        </p:spPr>
        <p:txBody>
          <a:bodyPr>
            <a:normAutofit/>
          </a:bodyPr>
          <a:lstStyle/>
          <a:p>
            <a:r>
              <a:rPr lang="en-GB" sz="3200" dirty="0">
                <a:ea typeface="ＭＳ Ｐゴシック" pitchFamily="34" charset="-128"/>
              </a:rPr>
              <a:t>Early vs. Late Specialization</a:t>
            </a:r>
            <a:br>
              <a:rPr lang="hu-HU" sz="3200" dirty="0">
                <a:ea typeface="ＭＳ Ｐゴシック" pitchFamily="34" charset="-128"/>
              </a:rPr>
            </a:br>
            <a:r>
              <a:rPr lang="hu-HU" sz="3200" dirty="0" err="1">
                <a:ea typeface="ＭＳ Ｐゴシック" pitchFamily="34" charset="-128"/>
              </a:rPr>
              <a:t>What</a:t>
            </a:r>
            <a:r>
              <a:rPr lang="hu-HU" sz="3200" dirty="0">
                <a:ea typeface="ＭＳ Ｐゴシック" pitchFamily="34" charset="-128"/>
              </a:rPr>
              <a:t> is </a:t>
            </a:r>
            <a:r>
              <a:rPr lang="hu-HU" sz="3200" dirty="0" err="1">
                <a:ea typeface="ＭＳ Ｐゴシック" pitchFamily="34" charset="-128"/>
              </a:rPr>
              <a:t>ice</a:t>
            </a:r>
            <a:r>
              <a:rPr lang="hu-HU" sz="3200" dirty="0">
                <a:ea typeface="ＭＳ Ｐゴシック" pitchFamily="34" charset="-128"/>
              </a:rPr>
              <a:t> </a:t>
            </a:r>
            <a:r>
              <a:rPr lang="hu-HU" sz="3200" dirty="0" err="1">
                <a:ea typeface="ＭＳ Ｐゴシック" pitchFamily="34" charset="-128"/>
              </a:rPr>
              <a:t>hockey</a:t>
            </a:r>
            <a:r>
              <a:rPr lang="hu-HU" sz="3200" dirty="0">
                <a:ea typeface="ＭＳ Ｐゴシック" pitchFamily="34" charset="-128"/>
              </a:rPr>
              <a:t>?</a:t>
            </a:r>
            <a:br>
              <a:rPr lang="hu-HU" sz="3200" dirty="0">
                <a:ea typeface="ＭＳ Ｐゴシック" pitchFamily="34" charset="-128"/>
              </a:rPr>
            </a:br>
            <a:endParaRPr lang="sv-SE" sz="3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61794" y="1142996"/>
            <a:ext cx="5998189" cy="1405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Korai vagy késői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specializálódású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jégkorong melyik?</a:t>
            </a:r>
            <a:endParaRPr lang="en-CH" sz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hlinkClick r:id="rId3"/>
            <a:extLst>
              <a:ext uri="{FF2B5EF4-FFF2-40B4-BE49-F238E27FC236}">
                <a16:creationId xmlns:a16="http://schemas.microsoft.com/office/drawing/2014/main" id="{2688CB81-8AD3-4DA7-AFEA-A1E29E9FAC23}"/>
              </a:ext>
            </a:extLst>
          </p:cNvPr>
          <p:cNvSpPr/>
          <p:nvPr/>
        </p:nvSpPr>
        <p:spPr>
          <a:xfrm>
            <a:off x="7786099" y="1313869"/>
            <a:ext cx="396920" cy="433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  <a:endParaRPr lang="en-CH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61794" y="4489563"/>
            <a:ext cx="7841264" cy="2073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hu-HU" sz="1800" dirty="0">
                <a:solidFill>
                  <a:schemeClr val="accent1"/>
                </a:solidFill>
                <a:ea typeface="ＭＳ Ｐゴシック" pitchFamily="34" charset="-128"/>
              </a:rPr>
              <a:t>A korai specializálódás következményei</a:t>
            </a:r>
            <a:endParaRPr lang="en-CH" sz="1800" dirty="0">
              <a:solidFill>
                <a:schemeClr val="accent1"/>
              </a:solidFill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hu-HU" sz="1800" dirty="0"/>
              <a:t>Kevesebb időt töltenek az alapvető fizikálisképességek fejlesztésével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hu-HU" sz="1800" dirty="0"/>
              <a:t>Növekszik a sérülések száma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hu-HU" sz="1800" dirty="0"/>
              <a:t>Csúcsra ér 20 éves kor előtt 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hu-HU" sz="1800" dirty="0"/>
              <a:t>Korai kiégés, korai visszavonulás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041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09073" y="192473"/>
            <a:ext cx="8737641" cy="6266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nl-NL" sz="3200" dirty="0">
                <a:solidFill>
                  <a:schemeClr val="accent1"/>
                </a:solidFill>
                <a:ea typeface="ＭＳ Ｐゴシック" pitchFamily="34" charset="-128"/>
              </a:rPr>
              <a:t>Reverse the Procedure</a:t>
            </a:r>
            <a:r>
              <a:rPr lang="hu-HU" sz="3200" dirty="0">
                <a:solidFill>
                  <a:schemeClr val="accent1"/>
                </a:solidFill>
                <a:ea typeface="ＭＳ Ｐゴシック" pitchFamily="34" charset="-128"/>
              </a:rPr>
              <a:t>-Megfordított folyamat</a:t>
            </a:r>
            <a:endParaRPr lang="sv-SE" sz="3200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4225" r="6128" b="4816"/>
          <a:stretch/>
        </p:blipFill>
        <p:spPr bwMode="auto">
          <a:xfrm>
            <a:off x="9004749" y="3318943"/>
            <a:ext cx="2555160" cy="3121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hthoek 9"/>
          <p:cNvSpPr>
            <a:spLocks noChangeArrowheads="1"/>
          </p:cNvSpPr>
          <p:nvPr/>
        </p:nvSpPr>
        <p:spPr bwMode="auto">
          <a:xfrm>
            <a:off x="2927939" y="1072420"/>
            <a:ext cx="781115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Currently, we first try to make a player and then we want to make an athlete out of the player!         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endParaRPr 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Rechthoek 10"/>
          <p:cNvSpPr>
            <a:spLocks noChangeArrowheads="1"/>
          </p:cNvSpPr>
          <p:nvPr/>
        </p:nvSpPr>
        <p:spPr bwMode="auto">
          <a:xfrm>
            <a:off x="3319047" y="2560486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have to make an athlete first and then make a player out of the athlete! </a:t>
            </a:r>
            <a:endParaRPr lang="nl-NL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5" descr="F:\All pictures\Work Laptop Pictures\LTP Pictures\vip_95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5" t="25601" r="6328" b="11138"/>
          <a:stretch/>
        </p:blipFill>
        <p:spPr bwMode="auto">
          <a:xfrm>
            <a:off x="497770" y="1072420"/>
            <a:ext cx="1883391" cy="3203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hthoek 9"/>
          <p:cNvSpPr>
            <a:spLocks noChangeArrowheads="1"/>
          </p:cNvSpPr>
          <p:nvPr/>
        </p:nvSpPr>
        <p:spPr bwMode="auto">
          <a:xfrm>
            <a:off x="2381162" y="3858949"/>
            <a:ext cx="650353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Mostanában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játékost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próbálunk e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lőször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nevel</a:t>
            </a:r>
            <a:r>
              <a:rPr lang="hu-HU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ni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utána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egy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jó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sportolót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játékosból</a:t>
            </a:r>
            <a:endParaRPr lang="hu-HU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10"/>
          <p:cNvSpPr>
            <a:spLocks noChangeArrowheads="1"/>
          </p:cNvSpPr>
          <p:nvPr/>
        </p:nvSpPr>
        <p:spPr bwMode="auto">
          <a:xfrm>
            <a:off x="2381162" y="5127357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Először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jó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sportolót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nevel</a:t>
            </a:r>
            <a:r>
              <a:rPr lang="hu-HU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ünk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utána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sportolóból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játékost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!</a:t>
            </a:r>
            <a:endParaRPr lang="nl-NL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500" name="Group 108"/>
          <p:cNvGrpSpPr>
            <a:grpSpLocks/>
          </p:cNvGrpSpPr>
          <p:nvPr/>
        </p:nvGrpSpPr>
        <p:grpSpPr bwMode="auto">
          <a:xfrm>
            <a:off x="2262005" y="765530"/>
            <a:ext cx="3194049" cy="738187"/>
            <a:chOff x="3218" y="2569"/>
            <a:chExt cx="2652" cy="1164"/>
          </a:xfrm>
        </p:grpSpPr>
        <p:grpSp>
          <p:nvGrpSpPr>
            <p:cNvPr id="187501" name="Group 109"/>
            <p:cNvGrpSpPr>
              <a:grpSpLocks/>
            </p:cNvGrpSpPr>
            <p:nvPr/>
          </p:nvGrpSpPr>
          <p:grpSpPr bwMode="auto">
            <a:xfrm>
              <a:off x="3218" y="2569"/>
              <a:ext cx="2652" cy="1164"/>
              <a:chOff x="3218" y="2569"/>
              <a:chExt cx="2652" cy="1164"/>
            </a:xfrm>
          </p:grpSpPr>
        </p:grpSp>
        <p:sp>
          <p:nvSpPr>
            <p:cNvPr id="187504" name="Text Box 112"/>
            <p:cNvSpPr txBox="1">
              <a:spLocks noChangeArrowheads="1"/>
            </p:cNvSpPr>
            <p:nvPr/>
          </p:nvSpPr>
          <p:spPr bwMode="auto">
            <a:xfrm>
              <a:off x="3440" y="2907"/>
              <a:ext cx="153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</a:rPr>
                <a:t>Active for Life</a:t>
              </a:r>
              <a:endParaRPr lang="en-GB" sz="1200" b="1" dirty="0">
                <a:solidFill>
                  <a:srgbClr val="000000"/>
                </a:solidFill>
              </a:endParaRPr>
            </a:p>
            <a:p>
              <a:pPr lvl="1" eaLnBrk="1" hangingPunct="1"/>
              <a:r>
                <a:rPr lang="en-GB" sz="1000" b="1" dirty="0">
                  <a:solidFill>
                    <a:srgbClr val="FDFDFD"/>
                  </a:solidFill>
                </a:rPr>
                <a:t>Enter at any age</a:t>
              </a:r>
              <a:endParaRPr lang="de-CH" sz="1800" b="1"/>
            </a:p>
          </p:txBody>
        </p:sp>
      </p:grpSp>
      <p:grpSp>
        <p:nvGrpSpPr>
          <p:cNvPr id="187505" name="Group 113"/>
          <p:cNvGrpSpPr>
            <a:grpSpLocks/>
          </p:cNvGrpSpPr>
          <p:nvPr/>
        </p:nvGrpSpPr>
        <p:grpSpPr bwMode="auto">
          <a:xfrm>
            <a:off x="1074637" y="1587687"/>
            <a:ext cx="3194049" cy="915988"/>
            <a:chOff x="3218" y="4043"/>
            <a:chExt cx="2652" cy="1442"/>
          </a:xfrm>
        </p:grpSpPr>
        <p:grpSp>
          <p:nvGrpSpPr>
            <p:cNvPr id="187506" name="Group 114"/>
            <p:cNvGrpSpPr>
              <a:grpSpLocks/>
            </p:cNvGrpSpPr>
            <p:nvPr/>
          </p:nvGrpSpPr>
          <p:grpSpPr bwMode="auto">
            <a:xfrm>
              <a:off x="3218" y="4043"/>
              <a:ext cx="2652" cy="1442"/>
              <a:chOff x="3218" y="4043"/>
              <a:chExt cx="2652" cy="1442"/>
            </a:xfrm>
          </p:grpSpPr>
          <p:sp>
            <p:nvSpPr>
              <p:cNvPr id="187507" name="Freeform 115"/>
              <p:cNvSpPr>
                <a:spLocks/>
              </p:cNvSpPr>
              <p:nvPr/>
            </p:nvSpPr>
            <p:spPr bwMode="auto">
              <a:xfrm>
                <a:off x="3228" y="4354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rgbClr val="195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08" name="Freeform 116"/>
              <p:cNvSpPr>
                <a:spLocks/>
              </p:cNvSpPr>
              <p:nvPr/>
            </p:nvSpPr>
            <p:spPr bwMode="auto">
              <a:xfrm>
                <a:off x="5154" y="5167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87511" name="Text Box 119"/>
            <p:cNvSpPr txBox="1">
              <a:spLocks noChangeArrowheads="1"/>
            </p:cNvSpPr>
            <p:nvPr/>
          </p:nvSpPr>
          <p:spPr bwMode="auto">
            <a:xfrm>
              <a:off x="3440" y="4683"/>
              <a:ext cx="1976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</a:rPr>
                <a:t>Training to Win</a:t>
              </a:r>
              <a:endParaRPr lang="en-GB" sz="1200" b="1" dirty="0">
                <a:solidFill>
                  <a:srgbClr val="000000"/>
                </a:solidFill>
              </a:endParaRPr>
            </a:p>
            <a:p>
              <a:pPr lvl="1" eaLnBrk="1" hangingPunct="1">
                <a:lnSpc>
                  <a:spcPct val="91000"/>
                </a:lnSpc>
              </a:pPr>
              <a:r>
                <a:rPr lang="en-GB" sz="1000" b="1" dirty="0">
                  <a:solidFill>
                    <a:srgbClr val="FDFDFD"/>
                  </a:solidFill>
                </a:rPr>
                <a:t>Males 19+/- Females 18+/-</a:t>
              </a:r>
              <a:endParaRPr lang="de-CH" sz="1800" b="1" dirty="0"/>
            </a:p>
          </p:txBody>
        </p:sp>
      </p:grpSp>
      <p:grpSp>
        <p:nvGrpSpPr>
          <p:cNvPr id="187512" name="Group 120"/>
          <p:cNvGrpSpPr>
            <a:grpSpLocks/>
          </p:cNvGrpSpPr>
          <p:nvPr/>
        </p:nvGrpSpPr>
        <p:grpSpPr bwMode="auto">
          <a:xfrm>
            <a:off x="1074637" y="2363976"/>
            <a:ext cx="3194049" cy="909637"/>
            <a:chOff x="3218" y="5837"/>
            <a:chExt cx="2652" cy="1432"/>
          </a:xfrm>
        </p:grpSpPr>
        <p:grpSp>
          <p:nvGrpSpPr>
            <p:cNvPr id="187513" name="Group 121"/>
            <p:cNvGrpSpPr>
              <a:grpSpLocks/>
            </p:cNvGrpSpPr>
            <p:nvPr/>
          </p:nvGrpSpPr>
          <p:grpSpPr bwMode="auto">
            <a:xfrm>
              <a:off x="3218" y="5837"/>
              <a:ext cx="2652" cy="1432"/>
              <a:chOff x="3218" y="5837"/>
              <a:chExt cx="2652" cy="1432"/>
            </a:xfrm>
          </p:grpSpPr>
          <p:sp>
            <p:nvSpPr>
              <p:cNvPr id="187514" name="Freeform 122"/>
              <p:cNvSpPr>
                <a:spLocks/>
              </p:cNvSpPr>
              <p:nvPr/>
            </p:nvSpPr>
            <p:spPr bwMode="auto">
              <a:xfrm>
                <a:off x="3228" y="6129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rgbClr val="00A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15" name="Freeform 123"/>
              <p:cNvSpPr>
                <a:spLocks/>
              </p:cNvSpPr>
              <p:nvPr/>
            </p:nvSpPr>
            <p:spPr bwMode="auto">
              <a:xfrm>
                <a:off x="5154" y="6952"/>
                <a:ext cx="449" cy="307"/>
              </a:xfrm>
              <a:custGeom>
                <a:avLst/>
                <a:gdLst>
                  <a:gd name="T0" fmla="*/ 227 w 449"/>
                  <a:gd name="T1" fmla="*/ 0 h 307"/>
                  <a:gd name="T2" fmla="*/ 227 w 449"/>
                  <a:gd name="T3" fmla="*/ 0 h 307"/>
                  <a:gd name="T4" fmla="*/ 448 w 449"/>
                  <a:gd name="T5" fmla="*/ 307 h 307"/>
                  <a:gd name="T6" fmla="*/ 0 w 449"/>
                  <a:gd name="T7" fmla="*/ 307 h 307"/>
                  <a:gd name="T8" fmla="*/ 227 w 44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7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auto">
              <a:xfrm>
                <a:off x="5154" y="5847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00A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17" name="Rectangle 125"/>
              <p:cNvSpPr>
                <a:spLocks/>
              </p:cNvSpPr>
              <p:nvPr/>
            </p:nvSpPr>
            <p:spPr bwMode="auto">
              <a:xfrm>
                <a:off x="5311" y="6149"/>
                <a:ext cx="133" cy="513"/>
              </a:xfrm>
              <a:prstGeom prst="rect">
                <a:avLst/>
              </a:prstGeom>
              <a:solidFill>
                <a:srgbClr val="00A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87518" name="Text Box 126"/>
            <p:cNvSpPr txBox="1">
              <a:spLocks noChangeArrowheads="1"/>
            </p:cNvSpPr>
            <p:nvPr/>
          </p:nvSpPr>
          <p:spPr bwMode="auto">
            <a:xfrm>
              <a:off x="3440" y="6404"/>
              <a:ext cx="2299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</a:rPr>
                <a:t>Training to Compete</a:t>
              </a:r>
              <a:endParaRPr lang="en-GB" sz="1200" b="1" dirty="0">
                <a:solidFill>
                  <a:srgbClr val="000000"/>
                </a:solidFill>
              </a:endParaRPr>
            </a:p>
            <a:p>
              <a:pPr lvl="1" eaLnBrk="1" hangingPunct="1">
                <a:spcBef>
                  <a:spcPts val="150"/>
                </a:spcBef>
              </a:pPr>
              <a:r>
                <a:rPr lang="en-GB" sz="1000" b="1" dirty="0">
                  <a:solidFill>
                    <a:srgbClr val="FDFDFD"/>
                  </a:solidFill>
                </a:rPr>
                <a:t>Males 16-23+/- Females 15-21+/-</a:t>
              </a:r>
              <a:endParaRPr lang="de-CH" sz="1800" b="1"/>
            </a:p>
          </p:txBody>
        </p:sp>
      </p:grpSp>
      <p:grpSp>
        <p:nvGrpSpPr>
          <p:cNvPr id="187519" name="Group 127"/>
          <p:cNvGrpSpPr>
            <a:grpSpLocks/>
          </p:cNvGrpSpPr>
          <p:nvPr/>
        </p:nvGrpSpPr>
        <p:grpSpPr bwMode="auto">
          <a:xfrm>
            <a:off x="1074637" y="3275201"/>
            <a:ext cx="3194049" cy="896937"/>
            <a:chOff x="3218" y="7632"/>
            <a:chExt cx="2652" cy="1412"/>
          </a:xfrm>
        </p:grpSpPr>
        <p:grpSp>
          <p:nvGrpSpPr>
            <p:cNvPr id="187520" name="Group 128"/>
            <p:cNvGrpSpPr>
              <a:grpSpLocks/>
            </p:cNvGrpSpPr>
            <p:nvPr/>
          </p:nvGrpSpPr>
          <p:grpSpPr bwMode="auto">
            <a:xfrm>
              <a:off x="3218" y="7632"/>
              <a:ext cx="2652" cy="1412"/>
              <a:chOff x="3218" y="7632"/>
              <a:chExt cx="2652" cy="1412"/>
            </a:xfrm>
          </p:grpSpPr>
          <p:sp>
            <p:nvSpPr>
              <p:cNvPr id="187521" name="Freeform 129"/>
              <p:cNvSpPr>
                <a:spLocks/>
              </p:cNvSpPr>
              <p:nvPr/>
            </p:nvSpPr>
            <p:spPr bwMode="auto">
              <a:xfrm>
                <a:off x="3228" y="7903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rgbClr val="67B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auto">
              <a:xfrm>
                <a:off x="5154" y="8727"/>
                <a:ext cx="449" cy="307"/>
              </a:xfrm>
              <a:custGeom>
                <a:avLst/>
                <a:gdLst>
                  <a:gd name="T0" fmla="*/ 227 w 449"/>
                  <a:gd name="T1" fmla="*/ 0 h 307"/>
                  <a:gd name="T2" fmla="*/ 227 w 449"/>
                  <a:gd name="T3" fmla="*/ 0 h 307"/>
                  <a:gd name="T4" fmla="*/ 448 w 449"/>
                  <a:gd name="T5" fmla="*/ 307 h 307"/>
                  <a:gd name="T6" fmla="*/ 0 w 449"/>
                  <a:gd name="T7" fmla="*/ 307 h 307"/>
                  <a:gd name="T8" fmla="*/ 227 w 44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7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auto">
              <a:xfrm>
                <a:off x="5154" y="7642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67B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24" name="Rectangle 132"/>
              <p:cNvSpPr>
                <a:spLocks/>
              </p:cNvSpPr>
              <p:nvPr/>
            </p:nvSpPr>
            <p:spPr bwMode="auto">
              <a:xfrm>
                <a:off x="5311" y="7945"/>
                <a:ext cx="133" cy="513"/>
              </a:xfrm>
              <a:prstGeom prst="rect">
                <a:avLst/>
              </a:prstGeom>
              <a:solidFill>
                <a:srgbClr val="67B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87525" name="Text Box 133"/>
            <p:cNvSpPr txBox="1">
              <a:spLocks noChangeArrowheads="1"/>
            </p:cNvSpPr>
            <p:nvPr/>
          </p:nvSpPr>
          <p:spPr bwMode="auto">
            <a:xfrm>
              <a:off x="3440" y="8190"/>
              <a:ext cx="2017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</a:rPr>
                <a:t>Training to Train</a:t>
              </a:r>
              <a:endParaRPr lang="en-GB" sz="1200" b="1" dirty="0">
                <a:solidFill>
                  <a:srgbClr val="000000"/>
                </a:solidFill>
              </a:endParaRPr>
            </a:p>
            <a:p>
              <a:pPr lvl="1" eaLnBrk="1" hangingPunct="1">
                <a:spcBef>
                  <a:spcPts val="150"/>
                </a:spcBef>
              </a:pPr>
              <a:r>
                <a:rPr lang="en-GB" sz="1000" b="1" dirty="0">
                  <a:solidFill>
                    <a:srgbClr val="FDFDFD"/>
                  </a:solidFill>
                </a:rPr>
                <a:t>Males 12-16 Females 11-15</a:t>
              </a:r>
              <a:endParaRPr lang="de-CH" sz="1800" b="1"/>
            </a:p>
          </p:txBody>
        </p:sp>
      </p:grpSp>
      <p:grpSp>
        <p:nvGrpSpPr>
          <p:cNvPr id="187533" name="Group 141"/>
          <p:cNvGrpSpPr>
            <a:grpSpLocks/>
          </p:cNvGrpSpPr>
          <p:nvPr/>
        </p:nvGrpSpPr>
        <p:grpSpPr bwMode="auto">
          <a:xfrm>
            <a:off x="1110620" y="4880163"/>
            <a:ext cx="3230033" cy="925513"/>
            <a:chOff x="3261" y="11150"/>
            <a:chExt cx="2681" cy="1458"/>
          </a:xfrm>
        </p:grpSpPr>
        <p:grpSp>
          <p:nvGrpSpPr>
            <p:cNvPr id="187534" name="Group 142"/>
            <p:cNvGrpSpPr>
              <a:grpSpLocks/>
            </p:cNvGrpSpPr>
            <p:nvPr/>
          </p:nvGrpSpPr>
          <p:grpSpPr bwMode="auto">
            <a:xfrm>
              <a:off x="3261" y="11150"/>
              <a:ext cx="2681" cy="1458"/>
              <a:chOff x="3218" y="11150"/>
              <a:chExt cx="2681" cy="1458"/>
            </a:xfrm>
          </p:grpSpPr>
          <p:sp>
            <p:nvSpPr>
              <p:cNvPr id="187535" name="Freeform 143"/>
              <p:cNvSpPr>
                <a:spLocks/>
              </p:cNvSpPr>
              <p:nvPr/>
            </p:nvSpPr>
            <p:spPr bwMode="auto">
              <a:xfrm>
                <a:off x="3228" y="11452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rgbClr val="F69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36" name="Freeform 144"/>
              <p:cNvSpPr>
                <a:spLocks/>
              </p:cNvSpPr>
              <p:nvPr/>
            </p:nvSpPr>
            <p:spPr bwMode="auto">
              <a:xfrm>
                <a:off x="5582" y="11776"/>
                <a:ext cx="307" cy="449"/>
              </a:xfrm>
              <a:custGeom>
                <a:avLst/>
                <a:gdLst>
                  <a:gd name="T0" fmla="*/ 0 w 307"/>
                  <a:gd name="T1" fmla="*/ 221 h 449"/>
                  <a:gd name="T2" fmla="*/ 0 w 307"/>
                  <a:gd name="T3" fmla="*/ 221 h 449"/>
                  <a:gd name="T4" fmla="*/ 307 w 307"/>
                  <a:gd name="T5" fmla="*/ 0 h 449"/>
                  <a:gd name="T6" fmla="*/ 307 w 307"/>
                  <a:gd name="T7" fmla="*/ 448 h 449"/>
                  <a:gd name="T8" fmla="*/ 0 w 307"/>
                  <a:gd name="T9" fmla="*/ 22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449">
                    <a:moveTo>
                      <a:pt x="0" y="221"/>
                    </a:moveTo>
                    <a:lnTo>
                      <a:pt x="0" y="221"/>
                    </a:lnTo>
                    <a:lnTo>
                      <a:pt x="307" y="0"/>
                    </a:lnTo>
                    <a:lnTo>
                      <a:pt x="307" y="448"/>
                    </a:lnTo>
                    <a:lnTo>
                      <a:pt x="0" y="221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37" name="Freeform 145"/>
              <p:cNvSpPr>
                <a:spLocks/>
              </p:cNvSpPr>
              <p:nvPr/>
            </p:nvSpPr>
            <p:spPr bwMode="auto">
              <a:xfrm>
                <a:off x="5154" y="12291"/>
                <a:ext cx="449" cy="307"/>
              </a:xfrm>
              <a:custGeom>
                <a:avLst/>
                <a:gdLst>
                  <a:gd name="T0" fmla="*/ 227 w 449"/>
                  <a:gd name="T1" fmla="*/ 0 h 307"/>
                  <a:gd name="T2" fmla="*/ 227 w 449"/>
                  <a:gd name="T3" fmla="*/ 0 h 307"/>
                  <a:gd name="T4" fmla="*/ 448 w 449"/>
                  <a:gd name="T5" fmla="*/ 307 h 307"/>
                  <a:gd name="T6" fmla="*/ 0 w 449"/>
                  <a:gd name="T7" fmla="*/ 307 h 307"/>
                  <a:gd name="T8" fmla="*/ 227 w 44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7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538" name="Freeform 146"/>
              <p:cNvSpPr>
                <a:spLocks/>
              </p:cNvSpPr>
              <p:nvPr/>
            </p:nvSpPr>
            <p:spPr bwMode="auto">
              <a:xfrm>
                <a:off x="5154" y="11160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69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87540" name="Text Box 148"/>
            <p:cNvSpPr txBox="1">
              <a:spLocks noChangeArrowheads="1"/>
            </p:cNvSpPr>
            <p:nvPr/>
          </p:nvSpPr>
          <p:spPr bwMode="auto">
            <a:xfrm>
              <a:off x="3483" y="11789"/>
              <a:ext cx="169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de-CH" sz="1200" b="1">
                  <a:solidFill>
                    <a:srgbClr val="FDFDFD"/>
                  </a:solidFill>
                </a:rPr>
                <a:t>FUNdamentals</a:t>
              </a:r>
              <a:endParaRPr lang="de-CH" sz="1200" b="1">
                <a:solidFill>
                  <a:srgbClr val="000000"/>
                </a:solidFill>
              </a:endParaRPr>
            </a:p>
            <a:p>
              <a:pPr lvl="1" eaLnBrk="1" hangingPunct="1">
                <a:lnSpc>
                  <a:spcPct val="87000"/>
                </a:lnSpc>
              </a:pPr>
              <a:r>
                <a:rPr lang="de-CH" sz="1000" b="1">
                  <a:solidFill>
                    <a:srgbClr val="FDFDFD"/>
                  </a:solidFill>
                </a:rPr>
                <a:t>Males 6-9 Females 6-8</a:t>
              </a:r>
              <a:endParaRPr lang="de-CH" sz="1800" b="1"/>
            </a:p>
          </p:txBody>
        </p:sp>
      </p:grpSp>
      <p:sp>
        <p:nvSpPr>
          <p:cNvPr id="187548" name="Rectangle 156"/>
          <p:cNvSpPr>
            <a:spLocks noGrp="1" noChangeArrowheads="1"/>
          </p:cNvSpPr>
          <p:nvPr>
            <p:ph type="title"/>
          </p:nvPr>
        </p:nvSpPr>
        <p:spPr>
          <a:xfrm>
            <a:off x="3295640" y="152059"/>
            <a:ext cx="6507344" cy="533400"/>
          </a:xfrm>
        </p:spPr>
        <p:txBody>
          <a:bodyPr>
            <a:noAutofit/>
          </a:bodyPr>
          <a:lstStyle/>
          <a:p>
            <a:r>
              <a:rPr lang="en-GB" sz="3200" dirty="0"/>
              <a:t>LTAD – 7 Stages</a:t>
            </a:r>
          </a:p>
        </p:txBody>
      </p:sp>
      <p:sp>
        <p:nvSpPr>
          <p:cNvPr id="187558" name="Line 166"/>
          <p:cNvSpPr>
            <a:spLocks noChangeShapeType="1"/>
          </p:cNvSpPr>
          <p:nvPr/>
        </p:nvSpPr>
        <p:spPr bwMode="auto">
          <a:xfrm>
            <a:off x="4425320" y="6297800"/>
            <a:ext cx="193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87559" name="Line 167"/>
          <p:cNvSpPr>
            <a:spLocks noChangeShapeType="1"/>
          </p:cNvSpPr>
          <p:nvPr/>
        </p:nvSpPr>
        <p:spPr bwMode="auto">
          <a:xfrm>
            <a:off x="4385103" y="4526150"/>
            <a:ext cx="1953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87562" name="Line 170"/>
          <p:cNvSpPr>
            <a:spLocks noChangeShapeType="1"/>
          </p:cNvSpPr>
          <p:nvPr/>
        </p:nvSpPr>
        <p:spPr bwMode="auto">
          <a:xfrm>
            <a:off x="4404153" y="5469125"/>
            <a:ext cx="193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87566" name="Text Box 174"/>
          <p:cNvSpPr txBox="1">
            <a:spLocks noChangeArrowheads="1"/>
          </p:cNvSpPr>
          <p:nvPr/>
        </p:nvSpPr>
        <p:spPr bwMode="auto">
          <a:xfrm>
            <a:off x="6549312" y="2696778"/>
            <a:ext cx="5044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Optimizing "engine" and refine sport skills and performance 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22668" y="5759376"/>
            <a:ext cx="3205937" cy="912817"/>
            <a:chOff x="920261" y="4886323"/>
            <a:chExt cx="2404453" cy="912817"/>
          </a:xfrm>
        </p:grpSpPr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920261" y="5071679"/>
              <a:ext cx="2378249" cy="706513"/>
            </a:xfrm>
            <a:custGeom>
              <a:avLst/>
              <a:gdLst>
                <a:gd name="T0" fmla="*/ 2 w 2632"/>
                <a:gd name="T1" fmla="*/ 854 h 1113"/>
                <a:gd name="T2" fmla="*/ 0 w 2632"/>
                <a:gd name="T3" fmla="*/ 827 h 1113"/>
                <a:gd name="T4" fmla="*/ 0 w 2632"/>
                <a:gd name="T5" fmla="*/ 809 h 1113"/>
                <a:gd name="T6" fmla="*/ 0 w 2632"/>
                <a:gd name="T7" fmla="*/ 741 h 1113"/>
                <a:gd name="T8" fmla="*/ 0 w 2632"/>
                <a:gd name="T9" fmla="*/ 635 h 1113"/>
                <a:gd name="T10" fmla="*/ 0 w 2632"/>
                <a:gd name="T11" fmla="*/ 516 h 1113"/>
                <a:gd name="T12" fmla="*/ 0 w 2632"/>
                <a:gd name="T13" fmla="*/ 403 h 1113"/>
                <a:gd name="T14" fmla="*/ 0 w 2632"/>
                <a:gd name="T15" fmla="*/ 320 h 1113"/>
                <a:gd name="T16" fmla="*/ 0 w 2632"/>
                <a:gd name="T17" fmla="*/ 288 h 1113"/>
                <a:gd name="T18" fmla="*/ 17 w 2632"/>
                <a:gd name="T19" fmla="*/ 176 h 1113"/>
                <a:gd name="T20" fmla="*/ 62 w 2632"/>
                <a:gd name="T21" fmla="*/ 98 h 1113"/>
                <a:gd name="T22" fmla="*/ 122 w 2632"/>
                <a:gd name="T23" fmla="*/ 47 h 1113"/>
                <a:gd name="T24" fmla="*/ 186 w 2632"/>
                <a:gd name="T25" fmla="*/ 18 h 1113"/>
                <a:gd name="T26" fmla="*/ 243 w 2632"/>
                <a:gd name="T27" fmla="*/ 4 h 1113"/>
                <a:gd name="T28" fmla="*/ 279 w 2632"/>
                <a:gd name="T29" fmla="*/ 0 h 1113"/>
                <a:gd name="T30" fmla="*/ 302 w 2632"/>
                <a:gd name="T31" fmla="*/ 0 h 1113"/>
                <a:gd name="T32" fmla="*/ 501 w 2632"/>
                <a:gd name="T33" fmla="*/ 0 h 1113"/>
                <a:gd name="T34" fmla="*/ 867 w 2632"/>
                <a:gd name="T35" fmla="*/ 0 h 1113"/>
                <a:gd name="T36" fmla="*/ 1315 w 2632"/>
                <a:gd name="T37" fmla="*/ 0 h 1113"/>
                <a:gd name="T38" fmla="*/ 1764 w 2632"/>
                <a:gd name="T39" fmla="*/ 0 h 1113"/>
                <a:gd name="T40" fmla="*/ 2129 w 2632"/>
                <a:gd name="T41" fmla="*/ 0 h 1113"/>
                <a:gd name="T42" fmla="*/ 2328 w 2632"/>
                <a:gd name="T43" fmla="*/ 0 h 1113"/>
                <a:gd name="T44" fmla="*/ 2421 w 2632"/>
                <a:gd name="T45" fmla="*/ 8 h 1113"/>
                <a:gd name="T46" fmla="*/ 2509 w 2632"/>
                <a:gd name="T47" fmla="*/ 45 h 1113"/>
                <a:gd name="T48" fmla="*/ 2569 w 2632"/>
                <a:gd name="T49" fmla="*/ 101 h 1113"/>
                <a:gd name="T50" fmla="*/ 2605 w 2632"/>
                <a:gd name="T51" fmla="*/ 165 h 1113"/>
                <a:gd name="T52" fmla="*/ 2623 w 2632"/>
                <a:gd name="T53" fmla="*/ 225 h 1113"/>
                <a:gd name="T54" fmla="*/ 2630 w 2632"/>
                <a:gd name="T55" fmla="*/ 270 h 1113"/>
                <a:gd name="T56" fmla="*/ 2631 w 2632"/>
                <a:gd name="T57" fmla="*/ 288 h 1113"/>
                <a:gd name="T58" fmla="*/ 2631 w 2632"/>
                <a:gd name="T59" fmla="*/ 320 h 1113"/>
                <a:gd name="T60" fmla="*/ 2631 w 2632"/>
                <a:gd name="T61" fmla="*/ 403 h 1113"/>
                <a:gd name="T62" fmla="*/ 2631 w 2632"/>
                <a:gd name="T63" fmla="*/ 516 h 1113"/>
                <a:gd name="T64" fmla="*/ 2631 w 2632"/>
                <a:gd name="T65" fmla="*/ 635 h 1113"/>
                <a:gd name="T66" fmla="*/ 2631 w 2632"/>
                <a:gd name="T67" fmla="*/ 741 h 1113"/>
                <a:gd name="T68" fmla="*/ 2631 w 2632"/>
                <a:gd name="T69" fmla="*/ 809 h 1113"/>
                <a:gd name="T70" fmla="*/ 2629 w 2632"/>
                <a:gd name="T71" fmla="*/ 866 h 1113"/>
                <a:gd name="T72" fmla="*/ 2601 w 2632"/>
                <a:gd name="T73" fmla="*/ 965 h 1113"/>
                <a:gd name="T74" fmla="*/ 2550 w 2632"/>
                <a:gd name="T75" fmla="*/ 1033 h 1113"/>
                <a:gd name="T76" fmla="*/ 2487 w 2632"/>
                <a:gd name="T77" fmla="*/ 1076 h 1113"/>
                <a:gd name="T78" fmla="*/ 2424 w 2632"/>
                <a:gd name="T79" fmla="*/ 1100 h 1113"/>
                <a:gd name="T80" fmla="*/ 2373 w 2632"/>
                <a:gd name="T81" fmla="*/ 1110 h 1113"/>
                <a:gd name="T82" fmla="*/ 2345 w 2632"/>
                <a:gd name="T83" fmla="*/ 1112 h 1113"/>
                <a:gd name="T84" fmla="*/ 2285 w 2632"/>
                <a:gd name="T85" fmla="*/ 1112 h 1113"/>
                <a:gd name="T86" fmla="*/ 2022 w 2632"/>
                <a:gd name="T87" fmla="*/ 1112 h 1113"/>
                <a:gd name="T88" fmla="*/ 1619 w 2632"/>
                <a:gd name="T89" fmla="*/ 1112 h 1113"/>
                <a:gd name="T90" fmla="*/ 1162 w 2632"/>
                <a:gd name="T91" fmla="*/ 1112 h 1113"/>
                <a:gd name="T92" fmla="*/ 731 w 2632"/>
                <a:gd name="T93" fmla="*/ 1112 h 1113"/>
                <a:gd name="T94" fmla="*/ 412 w 2632"/>
                <a:gd name="T95" fmla="*/ 1112 h 1113"/>
                <a:gd name="T96" fmla="*/ 288 w 2632"/>
                <a:gd name="T97" fmla="*/ 1112 h 1113"/>
                <a:gd name="T98" fmla="*/ 176 w 2632"/>
                <a:gd name="T99" fmla="*/ 1095 h 1113"/>
                <a:gd name="T100" fmla="*/ 98 w 2632"/>
                <a:gd name="T101" fmla="*/ 1050 h 1113"/>
                <a:gd name="T102" fmla="*/ 47 w 2632"/>
                <a:gd name="T103" fmla="*/ 990 h 1113"/>
                <a:gd name="T104" fmla="*/ 18 w 2632"/>
                <a:gd name="T105" fmla="*/ 92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2" h="1113">
                  <a:moveTo>
                    <a:pt x="7" y="887"/>
                  </a:moveTo>
                  <a:lnTo>
                    <a:pt x="4" y="869"/>
                  </a:lnTo>
                  <a:lnTo>
                    <a:pt x="2" y="854"/>
                  </a:lnTo>
                  <a:lnTo>
                    <a:pt x="0" y="842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0" y="824"/>
                  </a:lnTo>
                  <a:lnTo>
                    <a:pt x="0" y="821"/>
                  </a:lnTo>
                  <a:lnTo>
                    <a:pt x="0" y="809"/>
                  </a:lnTo>
                  <a:lnTo>
                    <a:pt x="0" y="792"/>
                  </a:lnTo>
                  <a:lnTo>
                    <a:pt x="0" y="769"/>
                  </a:lnTo>
                  <a:lnTo>
                    <a:pt x="0" y="741"/>
                  </a:lnTo>
                  <a:lnTo>
                    <a:pt x="0" y="708"/>
                  </a:lnTo>
                  <a:lnTo>
                    <a:pt x="0" y="673"/>
                  </a:lnTo>
                  <a:lnTo>
                    <a:pt x="0" y="635"/>
                  </a:lnTo>
                  <a:lnTo>
                    <a:pt x="0" y="596"/>
                  </a:lnTo>
                  <a:lnTo>
                    <a:pt x="0" y="556"/>
                  </a:lnTo>
                  <a:lnTo>
                    <a:pt x="0" y="516"/>
                  </a:lnTo>
                  <a:lnTo>
                    <a:pt x="0" y="477"/>
                  </a:lnTo>
                  <a:lnTo>
                    <a:pt x="0" y="439"/>
                  </a:lnTo>
                  <a:lnTo>
                    <a:pt x="0" y="403"/>
                  </a:lnTo>
                  <a:lnTo>
                    <a:pt x="0" y="371"/>
                  </a:lnTo>
                  <a:lnTo>
                    <a:pt x="0" y="343"/>
                  </a:lnTo>
                  <a:lnTo>
                    <a:pt x="0" y="320"/>
                  </a:lnTo>
                  <a:lnTo>
                    <a:pt x="0" y="303"/>
                  </a:lnTo>
                  <a:lnTo>
                    <a:pt x="0" y="291"/>
                  </a:lnTo>
                  <a:lnTo>
                    <a:pt x="0" y="288"/>
                  </a:lnTo>
                  <a:lnTo>
                    <a:pt x="2" y="246"/>
                  </a:lnTo>
                  <a:lnTo>
                    <a:pt x="8" y="209"/>
                  </a:lnTo>
                  <a:lnTo>
                    <a:pt x="17" y="176"/>
                  </a:lnTo>
                  <a:lnTo>
                    <a:pt x="29" y="147"/>
                  </a:lnTo>
                  <a:lnTo>
                    <a:pt x="45" y="121"/>
                  </a:lnTo>
                  <a:lnTo>
                    <a:pt x="62" y="98"/>
                  </a:lnTo>
                  <a:lnTo>
                    <a:pt x="81" y="79"/>
                  </a:lnTo>
                  <a:lnTo>
                    <a:pt x="101" y="62"/>
                  </a:lnTo>
                  <a:lnTo>
                    <a:pt x="122" y="47"/>
                  </a:lnTo>
                  <a:lnTo>
                    <a:pt x="144" y="36"/>
                  </a:lnTo>
                  <a:lnTo>
                    <a:pt x="165" y="26"/>
                  </a:lnTo>
                  <a:lnTo>
                    <a:pt x="186" y="18"/>
                  </a:lnTo>
                  <a:lnTo>
                    <a:pt x="206" y="12"/>
                  </a:lnTo>
                  <a:lnTo>
                    <a:pt x="225" y="7"/>
                  </a:lnTo>
                  <a:lnTo>
                    <a:pt x="243" y="4"/>
                  </a:lnTo>
                  <a:lnTo>
                    <a:pt x="258" y="2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45" y="0"/>
                  </a:lnTo>
                  <a:lnTo>
                    <a:pt x="412" y="0"/>
                  </a:lnTo>
                  <a:lnTo>
                    <a:pt x="501" y="0"/>
                  </a:lnTo>
                  <a:lnTo>
                    <a:pt x="609" y="0"/>
                  </a:lnTo>
                  <a:lnTo>
                    <a:pt x="731" y="0"/>
                  </a:lnTo>
                  <a:lnTo>
                    <a:pt x="867" y="0"/>
                  </a:lnTo>
                  <a:lnTo>
                    <a:pt x="1011" y="0"/>
                  </a:lnTo>
                  <a:lnTo>
                    <a:pt x="1162" y="0"/>
                  </a:lnTo>
                  <a:lnTo>
                    <a:pt x="1315" y="0"/>
                  </a:lnTo>
                  <a:lnTo>
                    <a:pt x="1469" y="0"/>
                  </a:lnTo>
                  <a:lnTo>
                    <a:pt x="1619" y="0"/>
                  </a:lnTo>
                  <a:lnTo>
                    <a:pt x="1764" y="0"/>
                  </a:lnTo>
                  <a:lnTo>
                    <a:pt x="1899" y="0"/>
                  </a:lnTo>
                  <a:lnTo>
                    <a:pt x="2022" y="0"/>
                  </a:lnTo>
                  <a:lnTo>
                    <a:pt x="2129" y="0"/>
                  </a:lnTo>
                  <a:lnTo>
                    <a:pt x="2218" y="0"/>
                  </a:lnTo>
                  <a:lnTo>
                    <a:pt x="2285" y="0"/>
                  </a:lnTo>
                  <a:lnTo>
                    <a:pt x="2328" y="0"/>
                  </a:lnTo>
                  <a:lnTo>
                    <a:pt x="2343" y="0"/>
                  </a:lnTo>
                  <a:lnTo>
                    <a:pt x="2384" y="2"/>
                  </a:lnTo>
                  <a:lnTo>
                    <a:pt x="2421" y="8"/>
                  </a:lnTo>
                  <a:lnTo>
                    <a:pt x="2454" y="17"/>
                  </a:lnTo>
                  <a:lnTo>
                    <a:pt x="2483" y="29"/>
                  </a:lnTo>
                  <a:lnTo>
                    <a:pt x="2509" y="45"/>
                  </a:lnTo>
                  <a:lnTo>
                    <a:pt x="2532" y="62"/>
                  </a:lnTo>
                  <a:lnTo>
                    <a:pt x="2552" y="81"/>
                  </a:lnTo>
                  <a:lnTo>
                    <a:pt x="2569" y="101"/>
                  </a:lnTo>
                  <a:lnTo>
                    <a:pt x="2583" y="122"/>
                  </a:lnTo>
                  <a:lnTo>
                    <a:pt x="2595" y="144"/>
                  </a:lnTo>
                  <a:lnTo>
                    <a:pt x="2605" y="165"/>
                  </a:lnTo>
                  <a:lnTo>
                    <a:pt x="2612" y="186"/>
                  </a:lnTo>
                  <a:lnTo>
                    <a:pt x="2619" y="206"/>
                  </a:lnTo>
                  <a:lnTo>
                    <a:pt x="2623" y="225"/>
                  </a:lnTo>
                  <a:lnTo>
                    <a:pt x="2626" y="243"/>
                  </a:lnTo>
                  <a:lnTo>
                    <a:pt x="2629" y="258"/>
                  </a:lnTo>
                  <a:lnTo>
                    <a:pt x="2630" y="270"/>
                  </a:lnTo>
                  <a:lnTo>
                    <a:pt x="2631" y="279"/>
                  </a:lnTo>
                  <a:lnTo>
                    <a:pt x="2631" y="285"/>
                  </a:lnTo>
                  <a:lnTo>
                    <a:pt x="2631" y="288"/>
                  </a:lnTo>
                  <a:lnTo>
                    <a:pt x="2631" y="291"/>
                  </a:lnTo>
                  <a:lnTo>
                    <a:pt x="2631" y="303"/>
                  </a:lnTo>
                  <a:lnTo>
                    <a:pt x="2631" y="320"/>
                  </a:lnTo>
                  <a:lnTo>
                    <a:pt x="2631" y="343"/>
                  </a:lnTo>
                  <a:lnTo>
                    <a:pt x="2631" y="371"/>
                  </a:lnTo>
                  <a:lnTo>
                    <a:pt x="2631" y="403"/>
                  </a:lnTo>
                  <a:lnTo>
                    <a:pt x="2631" y="439"/>
                  </a:lnTo>
                  <a:lnTo>
                    <a:pt x="2631" y="477"/>
                  </a:lnTo>
                  <a:lnTo>
                    <a:pt x="2631" y="516"/>
                  </a:lnTo>
                  <a:lnTo>
                    <a:pt x="2631" y="556"/>
                  </a:lnTo>
                  <a:lnTo>
                    <a:pt x="2631" y="596"/>
                  </a:lnTo>
                  <a:lnTo>
                    <a:pt x="2631" y="635"/>
                  </a:lnTo>
                  <a:lnTo>
                    <a:pt x="2631" y="673"/>
                  </a:lnTo>
                  <a:lnTo>
                    <a:pt x="2631" y="708"/>
                  </a:lnTo>
                  <a:lnTo>
                    <a:pt x="2631" y="741"/>
                  </a:lnTo>
                  <a:lnTo>
                    <a:pt x="2631" y="769"/>
                  </a:lnTo>
                  <a:lnTo>
                    <a:pt x="2631" y="792"/>
                  </a:lnTo>
                  <a:lnTo>
                    <a:pt x="2631" y="809"/>
                  </a:lnTo>
                  <a:lnTo>
                    <a:pt x="2631" y="821"/>
                  </a:lnTo>
                  <a:lnTo>
                    <a:pt x="2631" y="824"/>
                  </a:lnTo>
                  <a:lnTo>
                    <a:pt x="2629" y="866"/>
                  </a:lnTo>
                  <a:lnTo>
                    <a:pt x="2623" y="903"/>
                  </a:lnTo>
                  <a:lnTo>
                    <a:pt x="2613" y="936"/>
                  </a:lnTo>
                  <a:lnTo>
                    <a:pt x="2601" y="965"/>
                  </a:lnTo>
                  <a:lnTo>
                    <a:pt x="2586" y="991"/>
                  </a:lnTo>
                  <a:lnTo>
                    <a:pt x="2569" y="1014"/>
                  </a:lnTo>
                  <a:lnTo>
                    <a:pt x="2550" y="1033"/>
                  </a:lnTo>
                  <a:lnTo>
                    <a:pt x="2530" y="1050"/>
                  </a:lnTo>
                  <a:lnTo>
                    <a:pt x="2508" y="1065"/>
                  </a:lnTo>
                  <a:lnTo>
                    <a:pt x="2487" y="1076"/>
                  </a:lnTo>
                  <a:lnTo>
                    <a:pt x="2465" y="1086"/>
                  </a:lnTo>
                  <a:lnTo>
                    <a:pt x="2444" y="1094"/>
                  </a:lnTo>
                  <a:lnTo>
                    <a:pt x="2424" y="1100"/>
                  </a:lnTo>
                  <a:lnTo>
                    <a:pt x="2405" y="1105"/>
                  </a:lnTo>
                  <a:lnTo>
                    <a:pt x="2388" y="1108"/>
                  </a:lnTo>
                  <a:lnTo>
                    <a:pt x="2373" y="1110"/>
                  </a:lnTo>
                  <a:lnTo>
                    <a:pt x="2360" y="1111"/>
                  </a:lnTo>
                  <a:lnTo>
                    <a:pt x="2351" y="1112"/>
                  </a:lnTo>
                  <a:lnTo>
                    <a:pt x="2345" y="1112"/>
                  </a:lnTo>
                  <a:lnTo>
                    <a:pt x="2343" y="1112"/>
                  </a:lnTo>
                  <a:lnTo>
                    <a:pt x="2328" y="1112"/>
                  </a:lnTo>
                  <a:lnTo>
                    <a:pt x="2285" y="1112"/>
                  </a:lnTo>
                  <a:lnTo>
                    <a:pt x="2218" y="1112"/>
                  </a:lnTo>
                  <a:lnTo>
                    <a:pt x="2129" y="1112"/>
                  </a:lnTo>
                  <a:lnTo>
                    <a:pt x="2022" y="1112"/>
                  </a:lnTo>
                  <a:lnTo>
                    <a:pt x="1899" y="1112"/>
                  </a:lnTo>
                  <a:lnTo>
                    <a:pt x="1764" y="1112"/>
                  </a:lnTo>
                  <a:lnTo>
                    <a:pt x="1619" y="1112"/>
                  </a:lnTo>
                  <a:lnTo>
                    <a:pt x="1469" y="1112"/>
                  </a:lnTo>
                  <a:lnTo>
                    <a:pt x="1315" y="1112"/>
                  </a:lnTo>
                  <a:lnTo>
                    <a:pt x="1162" y="1112"/>
                  </a:lnTo>
                  <a:lnTo>
                    <a:pt x="1011" y="1112"/>
                  </a:lnTo>
                  <a:lnTo>
                    <a:pt x="867" y="1112"/>
                  </a:lnTo>
                  <a:lnTo>
                    <a:pt x="731" y="1112"/>
                  </a:lnTo>
                  <a:lnTo>
                    <a:pt x="609" y="1112"/>
                  </a:lnTo>
                  <a:lnTo>
                    <a:pt x="501" y="1112"/>
                  </a:lnTo>
                  <a:lnTo>
                    <a:pt x="412" y="1112"/>
                  </a:lnTo>
                  <a:lnTo>
                    <a:pt x="345" y="1112"/>
                  </a:lnTo>
                  <a:lnTo>
                    <a:pt x="302" y="1112"/>
                  </a:lnTo>
                  <a:lnTo>
                    <a:pt x="288" y="1112"/>
                  </a:lnTo>
                  <a:lnTo>
                    <a:pt x="246" y="1110"/>
                  </a:lnTo>
                  <a:lnTo>
                    <a:pt x="209" y="1104"/>
                  </a:lnTo>
                  <a:lnTo>
                    <a:pt x="176" y="1095"/>
                  </a:lnTo>
                  <a:lnTo>
                    <a:pt x="147" y="1083"/>
                  </a:lnTo>
                  <a:lnTo>
                    <a:pt x="121" y="1067"/>
                  </a:lnTo>
                  <a:lnTo>
                    <a:pt x="98" y="1050"/>
                  </a:lnTo>
                  <a:lnTo>
                    <a:pt x="79" y="1031"/>
                  </a:lnTo>
                  <a:lnTo>
                    <a:pt x="62" y="1011"/>
                  </a:lnTo>
                  <a:lnTo>
                    <a:pt x="47" y="990"/>
                  </a:lnTo>
                  <a:lnTo>
                    <a:pt x="36" y="968"/>
                  </a:lnTo>
                  <a:lnTo>
                    <a:pt x="26" y="947"/>
                  </a:lnTo>
                  <a:lnTo>
                    <a:pt x="18" y="926"/>
                  </a:lnTo>
                  <a:lnTo>
                    <a:pt x="12" y="906"/>
                  </a:lnTo>
                  <a:lnTo>
                    <a:pt x="7" y="887"/>
                  </a:lnTo>
                </a:path>
              </a:pathLst>
            </a:custGeom>
            <a:solidFill>
              <a:srgbClr val="CF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107446" y="4886323"/>
              <a:ext cx="2217268" cy="912817"/>
              <a:chOff x="1107446" y="4886323"/>
              <a:chExt cx="2217268" cy="912817"/>
            </a:xfrm>
          </p:grpSpPr>
          <p:sp>
            <p:nvSpPr>
              <p:cNvPr id="71" name="Freeform 144"/>
              <p:cNvSpPr>
                <a:spLocks/>
              </p:cNvSpPr>
              <p:nvPr/>
            </p:nvSpPr>
            <p:spPr bwMode="auto">
              <a:xfrm>
                <a:off x="3047312" y="5277349"/>
                <a:ext cx="277402" cy="285017"/>
              </a:xfrm>
              <a:custGeom>
                <a:avLst/>
                <a:gdLst>
                  <a:gd name="T0" fmla="*/ 0 w 307"/>
                  <a:gd name="T1" fmla="*/ 221 h 449"/>
                  <a:gd name="T2" fmla="*/ 0 w 307"/>
                  <a:gd name="T3" fmla="*/ 221 h 449"/>
                  <a:gd name="T4" fmla="*/ 307 w 307"/>
                  <a:gd name="T5" fmla="*/ 0 h 449"/>
                  <a:gd name="T6" fmla="*/ 307 w 307"/>
                  <a:gd name="T7" fmla="*/ 448 h 449"/>
                  <a:gd name="T8" fmla="*/ 0 w 307"/>
                  <a:gd name="T9" fmla="*/ 22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449">
                    <a:moveTo>
                      <a:pt x="0" y="221"/>
                    </a:moveTo>
                    <a:lnTo>
                      <a:pt x="0" y="221"/>
                    </a:lnTo>
                    <a:lnTo>
                      <a:pt x="307" y="0"/>
                    </a:lnTo>
                    <a:lnTo>
                      <a:pt x="307" y="448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" name="Freeform 145"/>
              <p:cNvSpPr>
                <a:spLocks/>
              </p:cNvSpPr>
              <p:nvPr/>
            </p:nvSpPr>
            <p:spPr bwMode="auto">
              <a:xfrm>
                <a:off x="2660575" y="5604262"/>
                <a:ext cx="405712" cy="194878"/>
              </a:xfrm>
              <a:custGeom>
                <a:avLst/>
                <a:gdLst>
                  <a:gd name="T0" fmla="*/ 227 w 449"/>
                  <a:gd name="T1" fmla="*/ 0 h 307"/>
                  <a:gd name="T2" fmla="*/ 227 w 449"/>
                  <a:gd name="T3" fmla="*/ 0 h 307"/>
                  <a:gd name="T4" fmla="*/ 448 w 449"/>
                  <a:gd name="T5" fmla="*/ 307 h 307"/>
                  <a:gd name="T6" fmla="*/ 0 w 449"/>
                  <a:gd name="T7" fmla="*/ 307 h 307"/>
                  <a:gd name="T8" fmla="*/ 227 w 44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7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" name="Freeform 146"/>
              <p:cNvSpPr>
                <a:spLocks/>
              </p:cNvSpPr>
              <p:nvPr/>
            </p:nvSpPr>
            <p:spPr bwMode="auto">
              <a:xfrm>
                <a:off x="2660575" y="4886323"/>
                <a:ext cx="405712" cy="195513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CF0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" name="Text Box 155"/>
              <p:cNvSpPr txBox="1">
                <a:spLocks noChangeArrowheads="1"/>
              </p:cNvSpPr>
              <p:nvPr/>
            </p:nvSpPr>
            <p:spPr bwMode="auto">
              <a:xfrm>
                <a:off x="1107446" y="5266121"/>
                <a:ext cx="1562699" cy="341153"/>
              </a:xfrm>
              <a:prstGeom prst="rect">
                <a:avLst/>
              </a:prstGeom>
              <a:solidFill>
                <a:srgbClr val="CF0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79388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lvl="1" eaLnBrk="1" hangingPunct="1">
                  <a:lnSpc>
                    <a:spcPct val="104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Active Start</a:t>
                </a:r>
              </a:p>
              <a:p>
                <a:pPr lvl="1" eaLnBrk="1" hangingPunct="1">
                  <a:spcBef>
                    <a:spcPts val="125"/>
                  </a:spcBef>
                </a:pPr>
                <a:r>
                  <a:rPr lang="en-GB" sz="1000" b="1" dirty="0">
                    <a:solidFill>
                      <a:schemeClr val="bg1"/>
                    </a:solidFill>
                  </a:rPr>
                  <a:t>Males and Females 0-6</a:t>
                </a:r>
                <a:endParaRPr lang="de-CH" sz="1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1085721" y="4020713"/>
            <a:ext cx="3205937" cy="916286"/>
            <a:chOff x="920261" y="4921101"/>
            <a:chExt cx="2404453" cy="916286"/>
          </a:xfrm>
        </p:grpSpPr>
        <p:sp>
          <p:nvSpPr>
            <p:cNvPr id="80" name="Freeform 143"/>
            <p:cNvSpPr>
              <a:spLocks/>
            </p:cNvSpPr>
            <p:nvPr/>
          </p:nvSpPr>
          <p:spPr bwMode="auto">
            <a:xfrm>
              <a:off x="920261" y="5116113"/>
              <a:ext cx="2378249" cy="706513"/>
            </a:xfrm>
            <a:custGeom>
              <a:avLst/>
              <a:gdLst>
                <a:gd name="T0" fmla="*/ 2 w 2632"/>
                <a:gd name="T1" fmla="*/ 854 h 1113"/>
                <a:gd name="T2" fmla="*/ 0 w 2632"/>
                <a:gd name="T3" fmla="*/ 827 h 1113"/>
                <a:gd name="T4" fmla="*/ 0 w 2632"/>
                <a:gd name="T5" fmla="*/ 809 h 1113"/>
                <a:gd name="T6" fmla="*/ 0 w 2632"/>
                <a:gd name="T7" fmla="*/ 741 h 1113"/>
                <a:gd name="T8" fmla="*/ 0 w 2632"/>
                <a:gd name="T9" fmla="*/ 635 h 1113"/>
                <a:gd name="T10" fmla="*/ 0 w 2632"/>
                <a:gd name="T11" fmla="*/ 516 h 1113"/>
                <a:gd name="T12" fmla="*/ 0 w 2632"/>
                <a:gd name="T13" fmla="*/ 403 h 1113"/>
                <a:gd name="T14" fmla="*/ 0 w 2632"/>
                <a:gd name="T15" fmla="*/ 320 h 1113"/>
                <a:gd name="T16" fmla="*/ 0 w 2632"/>
                <a:gd name="T17" fmla="*/ 288 h 1113"/>
                <a:gd name="T18" fmla="*/ 17 w 2632"/>
                <a:gd name="T19" fmla="*/ 176 h 1113"/>
                <a:gd name="T20" fmla="*/ 62 w 2632"/>
                <a:gd name="T21" fmla="*/ 98 h 1113"/>
                <a:gd name="T22" fmla="*/ 122 w 2632"/>
                <a:gd name="T23" fmla="*/ 47 h 1113"/>
                <a:gd name="T24" fmla="*/ 186 w 2632"/>
                <a:gd name="T25" fmla="*/ 18 h 1113"/>
                <a:gd name="T26" fmla="*/ 243 w 2632"/>
                <a:gd name="T27" fmla="*/ 4 h 1113"/>
                <a:gd name="T28" fmla="*/ 279 w 2632"/>
                <a:gd name="T29" fmla="*/ 0 h 1113"/>
                <a:gd name="T30" fmla="*/ 302 w 2632"/>
                <a:gd name="T31" fmla="*/ 0 h 1113"/>
                <a:gd name="T32" fmla="*/ 501 w 2632"/>
                <a:gd name="T33" fmla="*/ 0 h 1113"/>
                <a:gd name="T34" fmla="*/ 867 w 2632"/>
                <a:gd name="T35" fmla="*/ 0 h 1113"/>
                <a:gd name="T36" fmla="*/ 1315 w 2632"/>
                <a:gd name="T37" fmla="*/ 0 h 1113"/>
                <a:gd name="T38" fmla="*/ 1764 w 2632"/>
                <a:gd name="T39" fmla="*/ 0 h 1113"/>
                <a:gd name="T40" fmla="*/ 2129 w 2632"/>
                <a:gd name="T41" fmla="*/ 0 h 1113"/>
                <a:gd name="T42" fmla="*/ 2328 w 2632"/>
                <a:gd name="T43" fmla="*/ 0 h 1113"/>
                <a:gd name="T44" fmla="*/ 2421 w 2632"/>
                <a:gd name="T45" fmla="*/ 8 h 1113"/>
                <a:gd name="T46" fmla="*/ 2509 w 2632"/>
                <a:gd name="T47" fmla="*/ 45 h 1113"/>
                <a:gd name="T48" fmla="*/ 2569 w 2632"/>
                <a:gd name="T49" fmla="*/ 101 h 1113"/>
                <a:gd name="T50" fmla="*/ 2605 w 2632"/>
                <a:gd name="T51" fmla="*/ 165 h 1113"/>
                <a:gd name="T52" fmla="*/ 2623 w 2632"/>
                <a:gd name="T53" fmla="*/ 225 h 1113"/>
                <a:gd name="T54" fmla="*/ 2630 w 2632"/>
                <a:gd name="T55" fmla="*/ 270 h 1113"/>
                <a:gd name="T56" fmla="*/ 2631 w 2632"/>
                <a:gd name="T57" fmla="*/ 288 h 1113"/>
                <a:gd name="T58" fmla="*/ 2631 w 2632"/>
                <a:gd name="T59" fmla="*/ 320 h 1113"/>
                <a:gd name="T60" fmla="*/ 2631 w 2632"/>
                <a:gd name="T61" fmla="*/ 403 h 1113"/>
                <a:gd name="T62" fmla="*/ 2631 w 2632"/>
                <a:gd name="T63" fmla="*/ 516 h 1113"/>
                <a:gd name="T64" fmla="*/ 2631 w 2632"/>
                <a:gd name="T65" fmla="*/ 635 h 1113"/>
                <a:gd name="T66" fmla="*/ 2631 w 2632"/>
                <a:gd name="T67" fmla="*/ 741 h 1113"/>
                <a:gd name="T68" fmla="*/ 2631 w 2632"/>
                <a:gd name="T69" fmla="*/ 809 h 1113"/>
                <a:gd name="T70" fmla="*/ 2629 w 2632"/>
                <a:gd name="T71" fmla="*/ 866 h 1113"/>
                <a:gd name="T72" fmla="*/ 2601 w 2632"/>
                <a:gd name="T73" fmla="*/ 965 h 1113"/>
                <a:gd name="T74" fmla="*/ 2550 w 2632"/>
                <a:gd name="T75" fmla="*/ 1033 h 1113"/>
                <a:gd name="T76" fmla="*/ 2487 w 2632"/>
                <a:gd name="T77" fmla="*/ 1076 h 1113"/>
                <a:gd name="T78" fmla="*/ 2424 w 2632"/>
                <a:gd name="T79" fmla="*/ 1100 h 1113"/>
                <a:gd name="T80" fmla="*/ 2373 w 2632"/>
                <a:gd name="T81" fmla="*/ 1110 h 1113"/>
                <a:gd name="T82" fmla="*/ 2345 w 2632"/>
                <a:gd name="T83" fmla="*/ 1112 h 1113"/>
                <a:gd name="T84" fmla="*/ 2285 w 2632"/>
                <a:gd name="T85" fmla="*/ 1112 h 1113"/>
                <a:gd name="T86" fmla="*/ 2022 w 2632"/>
                <a:gd name="T87" fmla="*/ 1112 h 1113"/>
                <a:gd name="T88" fmla="*/ 1619 w 2632"/>
                <a:gd name="T89" fmla="*/ 1112 h 1113"/>
                <a:gd name="T90" fmla="*/ 1162 w 2632"/>
                <a:gd name="T91" fmla="*/ 1112 h 1113"/>
                <a:gd name="T92" fmla="*/ 731 w 2632"/>
                <a:gd name="T93" fmla="*/ 1112 h 1113"/>
                <a:gd name="T94" fmla="*/ 412 w 2632"/>
                <a:gd name="T95" fmla="*/ 1112 h 1113"/>
                <a:gd name="T96" fmla="*/ 288 w 2632"/>
                <a:gd name="T97" fmla="*/ 1112 h 1113"/>
                <a:gd name="T98" fmla="*/ 176 w 2632"/>
                <a:gd name="T99" fmla="*/ 1095 h 1113"/>
                <a:gd name="T100" fmla="*/ 98 w 2632"/>
                <a:gd name="T101" fmla="*/ 1050 h 1113"/>
                <a:gd name="T102" fmla="*/ 47 w 2632"/>
                <a:gd name="T103" fmla="*/ 990 h 1113"/>
                <a:gd name="T104" fmla="*/ 18 w 2632"/>
                <a:gd name="T105" fmla="*/ 92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2" h="1113">
                  <a:moveTo>
                    <a:pt x="7" y="887"/>
                  </a:moveTo>
                  <a:lnTo>
                    <a:pt x="4" y="869"/>
                  </a:lnTo>
                  <a:lnTo>
                    <a:pt x="2" y="854"/>
                  </a:lnTo>
                  <a:lnTo>
                    <a:pt x="0" y="842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0" y="824"/>
                  </a:lnTo>
                  <a:lnTo>
                    <a:pt x="0" y="821"/>
                  </a:lnTo>
                  <a:lnTo>
                    <a:pt x="0" y="809"/>
                  </a:lnTo>
                  <a:lnTo>
                    <a:pt x="0" y="792"/>
                  </a:lnTo>
                  <a:lnTo>
                    <a:pt x="0" y="769"/>
                  </a:lnTo>
                  <a:lnTo>
                    <a:pt x="0" y="741"/>
                  </a:lnTo>
                  <a:lnTo>
                    <a:pt x="0" y="708"/>
                  </a:lnTo>
                  <a:lnTo>
                    <a:pt x="0" y="673"/>
                  </a:lnTo>
                  <a:lnTo>
                    <a:pt x="0" y="635"/>
                  </a:lnTo>
                  <a:lnTo>
                    <a:pt x="0" y="596"/>
                  </a:lnTo>
                  <a:lnTo>
                    <a:pt x="0" y="556"/>
                  </a:lnTo>
                  <a:lnTo>
                    <a:pt x="0" y="516"/>
                  </a:lnTo>
                  <a:lnTo>
                    <a:pt x="0" y="477"/>
                  </a:lnTo>
                  <a:lnTo>
                    <a:pt x="0" y="439"/>
                  </a:lnTo>
                  <a:lnTo>
                    <a:pt x="0" y="403"/>
                  </a:lnTo>
                  <a:lnTo>
                    <a:pt x="0" y="371"/>
                  </a:lnTo>
                  <a:lnTo>
                    <a:pt x="0" y="343"/>
                  </a:lnTo>
                  <a:lnTo>
                    <a:pt x="0" y="320"/>
                  </a:lnTo>
                  <a:lnTo>
                    <a:pt x="0" y="303"/>
                  </a:lnTo>
                  <a:lnTo>
                    <a:pt x="0" y="291"/>
                  </a:lnTo>
                  <a:lnTo>
                    <a:pt x="0" y="288"/>
                  </a:lnTo>
                  <a:lnTo>
                    <a:pt x="2" y="246"/>
                  </a:lnTo>
                  <a:lnTo>
                    <a:pt x="8" y="209"/>
                  </a:lnTo>
                  <a:lnTo>
                    <a:pt x="17" y="176"/>
                  </a:lnTo>
                  <a:lnTo>
                    <a:pt x="29" y="147"/>
                  </a:lnTo>
                  <a:lnTo>
                    <a:pt x="45" y="121"/>
                  </a:lnTo>
                  <a:lnTo>
                    <a:pt x="62" y="98"/>
                  </a:lnTo>
                  <a:lnTo>
                    <a:pt x="81" y="79"/>
                  </a:lnTo>
                  <a:lnTo>
                    <a:pt x="101" y="62"/>
                  </a:lnTo>
                  <a:lnTo>
                    <a:pt x="122" y="47"/>
                  </a:lnTo>
                  <a:lnTo>
                    <a:pt x="144" y="36"/>
                  </a:lnTo>
                  <a:lnTo>
                    <a:pt x="165" y="26"/>
                  </a:lnTo>
                  <a:lnTo>
                    <a:pt x="186" y="18"/>
                  </a:lnTo>
                  <a:lnTo>
                    <a:pt x="206" y="12"/>
                  </a:lnTo>
                  <a:lnTo>
                    <a:pt x="225" y="7"/>
                  </a:lnTo>
                  <a:lnTo>
                    <a:pt x="243" y="4"/>
                  </a:lnTo>
                  <a:lnTo>
                    <a:pt x="258" y="2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45" y="0"/>
                  </a:lnTo>
                  <a:lnTo>
                    <a:pt x="412" y="0"/>
                  </a:lnTo>
                  <a:lnTo>
                    <a:pt x="501" y="0"/>
                  </a:lnTo>
                  <a:lnTo>
                    <a:pt x="609" y="0"/>
                  </a:lnTo>
                  <a:lnTo>
                    <a:pt x="731" y="0"/>
                  </a:lnTo>
                  <a:lnTo>
                    <a:pt x="867" y="0"/>
                  </a:lnTo>
                  <a:lnTo>
                    <a:pt x="1011" y="0"/>
                  </a:lnTo>
                  <a:lnTo>
                    <a:pt x="1162" y="0"/>
                  </a:lnTo>
                  <a:lnTo>
                    <a:pt x="1315" y="0"/>
                  </a:lnTo>
                  <a:lnTo>
                    <a:pt x="1469" y="0"/>
                  </a:lnTo>
                  <a:lnTo>
                    <a:pt x="1619" y="0"/>
                  </a:lnTo>
                  <a:lnTo>
                    <a:pt x="1764" y="0"/>
                  </a:lnTo>
                  <a:lnTo>
                    <a:pt x="1899" y="0"/>
                  </a:lnTo>
                  <a:lnTo>
                    <a:pt x="2022" y="0"/>
                  </a:lnTo>
                  <a:lnTo>
                    <a:pt x="2129" y="0"/>
                  </a:lnTo>
                  <a:lnTo>
                    <a:pt x="2218" y="0"/>
                  </a:lnTo>
                  <a:lnTo>
                    <a:pt x="2285" y="0"/>
                  </a:lnTo>
                  <a:lnTo>
                    <a:pt x="2328" y="0"/>
                  </a:lnTo>
                  <a:lnTo>
                    <a:pt x="2343" y="0"/>
                  </a:lnTo>
                  <a:lnTo>
                    <a:pt x="2384" y="2"/>
                  </a:lnTo>
                  <a:lnTo>
                    <a:pt x="2421" y="8"/>
                  </a:lnTo>
                  <a:lnTo>
                    <a:pt x="2454" y="17"/>
                  </a:lnTo>
                  <a:lnTo>
                    <a:pt x="2483" y="29"/>
                  </a:lnTo>
                  <a:lnTo>
                    <a:pt x="2509" y="45"/>
                  </a:lnTo>
                  <a:lnTo>
                    <a:pt x="2532" y="62"/>
                  </a:lnTo>
                  <a:lnTo>
                    <a:pt x="2552" y="81"/>
                  </a:lnTo>
                  <a:lnTo>
                    <a:pt x="2569" y="101"/>
                  </a:lnTo>
                  <a:lnTo>
                    <a:pt x="2583" y="122"/>
                  </a:lnTo>
                  <a:lnTo>
                    <a:pt x="2595" y="144"/>
                  </a:lnTo>
                  <a:lnTo>
                    <a:pt x="2605" y="165"/>
                  </a:lnTo>
                  <a:lnTo>
                    <a:pt x="2612" y="186"/>
                  </a:lnTo>
                  <a:lnTo>
                    <a:pt x="2619" y="206"/>
                  </a:lnTo>
                  <a:lnTo>
                    <a:pt x="2623" y="225"/>
                  </a:lnTo>
                  <a:lnTo>
                    <a:pt x="2626" y="243"/>
                  </a:lnTo>
                  <a:lnTo>
                    <a:pt x="2629" y="258"/>
                  </a:lnTo>
                  <a:lnTo>
                    <a:pt x="2630" y="270"/>
                  </a:lnTo>
                  <a:lnTo>
                    <a:pt x="2631" y="279"/>
                  </a:lnTo>
                  <a:lnTo>
                    <a:pt x="2631" y="285"/>
                  </a:lnTo>
                  <a:lnTo>
                    <a:pt x="2631" y="288"/>
                  </a:lnTo>
                  <a:lnTo>
                    <a:pt x="2631" y="291"/>
                  </a:lnTo>
                  <a:lnTo>
                    <a:pt x="2631" y="303"/>
                  </a:lnTo>
                  <a:lnTo>
                    <a:pt x="2631" y="320"/>
                  </a:lnTo>
                  <a:lnTo>
                    <a:pt x="2631" y="343"/>
                  </a:lnTo>
                  <a:lnTo>
                    <a:pt x="2631" y="371"/>
                  </a:lnTo>
                  <a:lnTo>
                    <a:pt x="2631" y="403"/>
                  </a:lnTo>
                  <a:lnTo>
                    <a:pt x="2631" y="439"/>
                  </a:lnTo>
                  <a:lnTo>
                    <a:pt x="2631" y="477"/>
                  </a:lnTo>
                  <a:lnTo>
                    <a:pt x="2631" y="516"/>
                  </a:lnTo>
                  <a:lnTo>
                    <a:pt x="2631" y="556"/>
                  </a:lnTo>
                  <a:lnTo>
                    <a:pt x="2631" y="596"/>
                  </a:lnTo>
                  <a:lnTo>
                    <a:pt x="2631" y="635"/>
                  </a:lnTo>
                  <a:lnTo>
                    <a:pt x="2631" y="673"/>
                  </a:lnTo>
                  <a:lnTo>
                    <a:pt x="2631" y="708"/>
                  </a:lnTo>
                  <a:lnTo>
                    <a:pt x="2631" y="741"/>
                  </a:lnTo>
                  <a:lnTo>
                    <a:pt x="2631" y="769"/>
                  </a:lnTo>
                  <a:lnTo>
                    <a:pt x="2631" y="792"/>
                  </a:lnTo>
                  <a:lnTo>
                    <a:pt x="2631" y="809"/>
                  </a:lnTo>
                  <a:lnTo>
                    <a:pt x="2631" y="821"/>
                  </a:lnTo>
                  <a:lnTo>
                    <a:pt x="2631" y="824"/>
                  </a:lnTo>
                  <a:lnTo>
                    <a:pt x="2629" y="866"/>
                  </a:lnTo>
                  <a:lnTo>
                    <a:pt x="2623" y="903"/>
                  </a:lnTo>
                  <a:lnTo>
                    <a:pt x="2613" y="936"/>
                  </a:lnTo>
                  <a:lnTo>
                    <a:pt x="2601" y="965"/>
                  </a:lnTo>
                  <a:lnTo>
                    <a:pt x="2586" y="991"/>
                  </a:lnTo>
                  <a:lnTo>
                    <a:pt x="2569" y="1014"/>
                  </a:lnTo>
                  <a:lnTo>
                    <a:pt x="2550" y="1033"/>
                  </a:lnTo>
                  <a:lnTo>
                    <a:pt x="2530" y="1050"/>
                  </a:lnTo>
                  <a:lnTo>
                    <a:pt x="2508" y="1065"/>
                  </a:lnTo>
                  <a:lnTo>
                    <a:pt x="2487" y="1076"/>
                  </a:lnTo>
                  <a:lnTo>
                    <a:pt x="2465" y="1086"/>
                  </a:lnTo>
                  <a:lnTo>
                    <a:pt x="2444" y="1094"/>
                  </a:lnTo>
                  <a:lnTo>
                    <a:pt x="2424" y="1100"/>
                  </a:lnTo>
                  <a:lnTo>
                    <a:pt x="2405" y="1105"/>
                  </a:lnTo>
                  <a:lnTo>
                    <a:pt x="2388" y="1108"/>
                  </a:lnTo>
                  <a:lnTo>
                    <a:pt x="2373" y="1110"/>
                  </a:lnTo>
                  <a:lnTo>
                    <a:pt x="2360" y="1111"/>
                  </a:lnTo>
                  <a:lnTo>
                    <a:pt x="2351" y="1112"/>
                  </a:lnTo>
                  <a:lnTo>
                    <a:pt x="2345" y="1112"/>
                  </a:lnTo>
                  <a:lnTo>
                    <a:pt x="2343" y="1112"/>
                  </a:lnTo>
                  <a:lnTo>
                    <a:pt x="2328" y="1112"/>
                  </a:lnTo>
                  <a:lnTo>
                    <a:pt x="2285" y="1112"/>
                  </a:lnTo>
                  <a:lnTo>
                    <a:pt x="2218" y="1112"/>
                  </a:lnTo>
                  <a:lnTo>
                    <a:pt x="2129" y="1112"/>
                  </a:lnTo>
                  <a:lnTo>
                    <a:pt x="2022" y="1112"/>
                  </a:lnTo>
                  <a:lnTo>
                    <a:pt x="1899" y="1112"/>
                  </a:lnTo>
                  <a:lnTo>
                    <a:pt x="1764" y="1112"/>
                  </a:lnTo>
                  <a:lnTo>
                    <a:pt x="1619" y="1112"/>
                  </a:lnTo>
                  <a:lnTo>
                    <a:pt x="1469" y="1112"/>
                  </a:lnTo>
                  <a:lnTo>
                    <a:pt x="1315" y="1112"/>
                  </a:lnTo>
                  <a:lnTo>
                    <a:pt x="1162" y="1112"/>
                  </a:lnTo>
                  <a:lnTo>
                    <a:pt x="1011" y="1112"/>
                  </a:lnTo>
                  <a:lnTo>
                    <a:pt x="867" y="1112"/>
                  </a:lnTo>
                  <a:lnTo>
                    <a:pt x="731" y="1112"/>
                  </a:lnTo>
                  <a:lnTo>
                    <a:pt x="609" y="1112"/>
                  </a:lnTo>
                  <a:lnTo>
                    <a:pt x="501" y="1112"/>
                  </a:lnTo>
                  <a:lnTo>
                    <a:pt x="412" y="1112"/>
                  </a:lnTo>
                  <a:lnTo>
                    <a:pt x="345" y="1112"/>
                  </a:lnTo>
                  <a:lnTo>
                    <a:pt x="302" y="1112"/>
                  </a:lnTo>
                  <a:lnTo>
                    <a:pt x="288" y="1112"/>
                  </a:lnTo>
                  <a:lnTo>
                    <a:pt x="246" y="1110"/>
                  </a:lnTo>
                  <a:lnTo>
                    <a:pt x="209" y="1104"/>
                  </a:lnTo>
                  <a:lnTo>
                    <a:pt x="176" y="1095"/>
                  </a:lnTo>
                  <a:lnTo>
                    <a:pt x="147" y="1083"/>
                  </a:lnTo>
                  <a:lnTo>
                    <a:pt x="121" y="1067"/>
                  </a:lnTo>
                  <a:lnTo>
                    <a:pt x="98" y="1050"/>
                  </a:lnTo>
                  <a:lnTo>
                    <a:pt x="79" y="1031"/>
                  </a:lnTo>
                  <a:lnTo>
                    <a:pt x="62" y="1011"/>
                  </a:lnTo>
                  <a:lnTo>
                    <a:pt x="47" y="990"/>
                  </a:lnTo>
                  <a:lnTo>
                    <a:pt x="36" y="968"/>
                  </a:lnTo>
                  <a:lnTo>
                    <a:pt x="26" y="947"/>
                  </a:lnTo>
                  <a:lnTo>
                    <a:pt x="18" y="926"/>
                  </a:lnTo>
                  <a:lnTo>
                    <a:pt x="12" y="906"/>
                  </a:lnTo>
                  <a:lnTo>
                    <a:pt x="7" y="88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81" name="Text Box 140"/>
            <p:cNvSpPr txBox="1">
              <a:spLocks noChangeArrowheads="1"/>
            </p:cNvSpPr>
            <p:nvPr/>
          </p:nvSpPr>
          <p:spPr bwMode="auto">
            <a:xfrm>
              <a:off x="1084223" y="5298177"/>
              <a:ext cx="1664414" cy="342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</a:rPr>
                <a:t>Learning to Train</a:t>
              </a:r>
              <a:endParaRPr lang="en-GB" sz="1200" b="1" dirty="0">
                <a:solidFill>
                  <a:srgbClr val="000000"/>
                </a:solidFill>
              </a:endParaRPr>
            </a:p>
            <a:p>
              <a:pPr lvl="1" eaLnBrk="1" hangingPunct="1">
                <a:spcBef>
                  <a:spcPts val="138"/>
                </a:spcBef>
              </a:pPr>
              <a:r>
                <a:rPr lang="en-GB" sz="1000" b="1" dirty="0">
                  <a:solidFill>
                    <a:srgbClr val="FDFDFD"/>
                  </a:solidFill>
                </a:rPr>
                <a:t>Males 9-12 Females 8-11</a:t>
              </a:r>
              <a:endParaRPr lang="de-CH" sz="1800" b="1" dirty="0"/>
            </a:p>
          </p:txBody>
        </p:sp>
        <p:sp>
          <p:nvSpPr>
            <p:cNvPr id="82" name="Freeform 144"/>
            <p:cNvSpPr>
              <a:spLocks/>
            </p:cNvSpPr>
            <p:nvPr/>
          </p:nvSpPr>
          <p:spPr bwMode="auto">
            <a:xfrm>
              <a:off x="3047312" y="5277349"/>
              <a:ext cx="277402" cy="285017"/>
            </a:xfrm>
            <a:custGeom>
              <a:avLst/>
              <a:gdLst>
                <a:gd name="T0" fmla="*/ 0 w 307"/>
                <a:gd name="T1" fmla="*/ 221 h 449"/>
                <a:gd name="T2" fmla="*/ 0 w 307"/>
                <a:gd name="T3" fmla="*/ 221 h 449"/>
                <a:gd name="T4" fmla="*/ 307 w 307"/>
                <a:gd name="T5" fmla="*/ 0 h 449"/>
                <a:gd name="T6" fmla="*/ 307 w 307"/>
                <a:gd name="T7" fmla="*/ 448 h 449"/>
                <a:gd name="T8" fmla="*/ 0 w 307"/>
                <a:gd name="T9" fmla="*/ 22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449">
                  <a:moveTo>
                    <a:pt x="0" y="221"/>
                  </a:moveTo>
                  <a:lnTo>
                    <a:pt x="0" y="221"/>
                  </a:lnTo>
                  <a:lnTo>
                    <a:pt x="307" y="0"/>
                  </a:lnTo>
                  <a:lnTo>
                    <a:pt x="307" y="448"/>
                  </a:lnTo>
                  <a:lnTo>
                    <a:pt x="0" y="2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83" name="Freeform 145"/>
            <p:cNvSpPr>
              <a:spLocks/>
            </p:cNvSpPr>
            <p:nvPr/>
          </p:nvSpPr>
          <p:spPr bwMode="auto">
            <a:xfrm>
              <a:off x="2670473" y="5642509"/>
              <a:ext cx="405712" cy="194878"/>
            </a:xfrm>
            <a:custGeom>
              <a:avLst/>
              <a:gdLst>
                <a:gd name="T0" fmla="*/ 227 w 449"/>
                <a:gd name="T1" fmla="*/ 0 h 307"/>
                <a:gd name="T2" fmla="*/ 227 w 449"/>
                <a:gd name="T3" fmla="*/ 0 h 307"/>
                <a:gd name="T4" fmla="*/ 448 w 449"/>
                <a:gd name="T5" fmla="*/ 307 h 307"/>
                <a:gd name="T6" fmla="*/ 0 w 449"/>
                <a:gd name="T7" fmla="*/ 307 h 307"/>
                <a:gd name="T8" fmla="*/ 227 w 449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07">
                  <a:moveTo>
                    <a:pt x="227" y="0"/>
                  </a:moveTo>
                  <a:lnTo>
                    <a:pt x="227" y="0"/>
                  </a:lnTo>
                  <a:lnTo>
                    <a:pt x="448" y="307"/>
                  </a:lnTo>
                  <a:lnTo>
                    <a:pt x="0" y="307"/>
                  </a:lnTo>
                  <a:lnTo>
                    <a:pt x="227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2660576" y="4921101"/>
              <a:ext cx="405712" cy="195076"/>
            </a:xfrm>
            <a:custGeom>
              <a:avLst/>
              <a:gdLst>
                <a:gd name="T0" fmla="*/ 227 w 449"/>
                <a:gd name="T1" fmla="*/ 0 h 307"/>
                <a:gd name="T2" fmla="*/ 227 w 449"/>
                <a:gd name="T3" fmla="*/ 0 h 307"/>
                <a:gd name="T4" fmla="*/ 448 w 449"/>
                <a:gd name="T5" fmla="*/ 307 h 307"/>
                <a:gd name="T6" fmla="*/ 0 w 449"/>
                <a:gd name="T7" fmla="*/ 307 h 307"/>
                <a:gd name="T8" fmla="*/ 227 w 449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07">
                  <a:moveTo>
                    <a:pt x="227" y="0"/>
                  </a:moveTo>
                  <a:lnTo>
                    <a:pt x="227" y="0"/>
                  </a:lnTo>
                  <a:lnTo>
                    <a:pt x="448" y="307"/>
                  </a:lnTo>
                  <a:lnTo>
                    <a:pt x="0" y="307"/>
                  </a:lnTo>
                  <a:lnTo>
                    <a:pt x="227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" name="Rectangle 1"/>
          <p:cNvSpPr/>
          <p:nvPr/>
        </p:nvSpPr>
        <p:spPr>
          <a:xfrm>
            <a:off x="6533519" y="3655039"/>
            <a:ext cx="480906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87425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Building the "engine" and consolidate sport skills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Line 166"/>
          <p:cNvSpPr>
            <a:spLocks noChangeShapeType="1"/>
          </p:cNvSpPr>
          <p:nvPr/>
        </p:nvSpPr>
        <p:spPr bwMode="auto">
          <a:xfrm>
            <a:off x="4425320" y="3872100"/>
            <a:ext cx="193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0" name="Line 167"/>
          <p:cNvSpPr>
            <a:spLocks noChangeShapeType="1"/>
          </p:cNvSpPr>
          <p:nvPr/>
        </p:nvSpPr>
        <p:spPr bwMode="auto">
          <a:xfrm>
            <a:off x="4385103" y="2100450"/>
            <a:ext cx="1953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" name="Line 170"/>
          <p:cNvSpPr>
            <a:spLocks noChangeShapeType="1"/>
          </p:cNvSpPr>
          <p:nvPr/>
        </p:nvSpPr>
        <p:spPr bwMode="auto">
          <a:xfrm>
            <a:off x="4404153" y="3043425"/>
            <a:ext cx="193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2" name="Text Box 173"/>
          <p:cNvSpPr txBox="1">
            <a:spLocks noChangeArrowheads="1"/>
          </p:cNvSpPr>
          <p:nvPr/>
        </p:nvSpPr>
        <p:spPr bwMode="auto">
          <a:xfrm>
            <a:off x="6533519" y="1830595"/>
            <a:ext cx="4236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Maximizing "engine“, skills and performance </a:t>
            </a:r>
          </a:p>
        </p:txBody>
      </p:sp>
      <p:sp>
        <p:nvSpPr>
          <p:cNvPr id="63" name="Text Box 173"/>
          <p:cNvSpPr txBox="1">
            <a:spLocks noChangeArrowheads="1"/>
          </p:cNvSpPr>
          <p:nvPr/>
        </p:nvSpPr>
        <p:spPr bwMode="auto">
          <a:xfrm>
            <a:off x="6527169" y="1263485"/>
            <a:ext cx="4663016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87425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600" dirty="0">
                <a:latin typeface="Arial" panose="020B0604020202020204" pitchFamily="34" charset="0"/>
                <a:cs typeface="Arial" pitchFamily="34" charset="0"/>
              </a:rPr>
              <a:t>Hockey for Life</a:t>
            </a:r>
          </a:p>
        </p:txBody>
      </p:sp>
      <p:grpSp>
        <p:nvGrpSpPr>
          <p:cNvPr id="64" name="Group 113"/>
          <p:cNvGrpSpPr>
            <a:grpSpLocks/>
          </p:cNvGrpSpPr>
          <p:nvPr/>
        </p:nvGrpSpPr>
        <p:grpSpPr bwMode="auto">
          <a:xfrm>
            <a:off x="1074637" y="812987"/>
            <a:ext cx="3194049" cy="915988"/>
            <a:chOff x="3218" y="4043"/>
            <a:chExt cx="2652" cy="1442"/>
          </a:xfrm>
        </p:grpSpPr>
        <p:grpSp>
          <p:nvGrpSpPr>
            <p:cNvPr id="65" name="Group 114"/>
            <p:cNvGrpSpPr>
              <a:grpSpLocks/>
            </p:cNvGrpSpPr>
            <p:nvPr/>
          </p:nvGrpSpPr>
          <p:grpSpPr bwMode="auto">
            <a:xfrm>
              <a:off x="3218" y="4043"/>
              <a:ext cx="2652" cy="1442"/>
              <a:chOff x="3218" y="4043"/>
              <a:chExt cx="2652" cy="1442"/>
            </a:xfrm>
          </p:grpSpPr>
          <p:sp>
            <p:nvSpPr>
              <p:cNvPr id="67" name="Freeform 115"/>
              <p:cNvSpPr>
                <a:spLocks/>
              </p:cNvSpPr>
              <p:nvPr/>
            </p:nvSpPr>
            <p:spPr bwMode="auto">
              <a:xfrm>
                <a:off x="3228" y="4354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" name="Freeform 116"/>
              <p:cNvSpPr>
                <a:spLocks/>
              </p:cNvSpPr>
              <p:nvPr/>
            </p:nvSpPr>
            <p:spPr bwMode="auto">
              <a:xfrm>
                <a:off x="5154" y="5167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66" name="Text Box 119"/>
            <p:cNvSpPr txBox="1">
              <a:spLocks noChangeArrowheads="1"/>
            </p:cNvSpPr>
            <p:nvPr/>
          </p:nvSpPr>
          <p:spPr bwMode="auto">
            <a:xfrm>
              <a:off x="3440" y="4683"/>
              <a:ext cx="1976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</a:rPr>
                <a:t>SPORT for Life</a:t>
              </a:r>
              <a:endParaRPr lang="de-CH" sz="1800" b="1" dirty="0"/>
            </a:p>
          </p:txBody>
        </p:sp>
      </p:grpSp>
      <p:sp>
        <p:nvSpPr>
          <p:cNvPr id="77" name="Line 167"/>
          <p:cNvSpPr>
            <a:spLocks noChangeShapeType="1"/>
          </p:cNvSpPr>
          <p:nvPr/>
        </p:nvSpPr>
        <p:spPr bwMode="auto">
          <a:xfrm>
            <a:off x="4503636" y="1414650"/>
            <a:ext cx="1953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8" name="Text Box 171"/>
          <p:cNvSpPr txBox="1">
            <a:spLocks noChangeArrowheads="1"/>
          </p:cNvSpPr>
          <p:nvPr/>
        </p:nvSpPr>
        <p:spPr bwMode="auto">
          <a:xfrm>
            <a:off x="6442503" y="6122427"/>
            <a:ext cx="38692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Fundamental movement skills</a:t>
            </a:r>
          </a:p>
        </p:txBody>
      </p:sp>
      <p:sp>
        <p:nvSpPr>
          <p:cNvPr id="85" name="Text Box 172"/>
          <p:cNvSpPr txBox="1">
            <a:spLocks noChangeArrowheads="1"/>
          </p:cNvSpPr>
          <p:nvPr/>
        </p:nvSpPr>
        <p:spPr bwMode="auto">
          <a:xfrm>
            <a:off x="6499652" y="5283387"/>
            <a:ext cx="38121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itchFamily="34" charset="0"/>
              </a:rPr>
              <a:t>Developing ABC’s </a:t>
            </a:r>
          </a:p>
        </p:txBody>
      </p:sp>
      <p:sp>
        <p:nvSpPr>
          <p:cNvPr id="86" name="Text Box 173"/>
          <p:cNvSpPr txBox="1">
            <a:spLocks noChangeArrowheads="1"/>
          </p:cNvSpPr>
          <p:nvPr/>
        </p:nvSpPr>
        <p:spPr bwMode="auto">
          <a:xfrm>
            <a:off x="6514469" y="4375337"/>
            <a:ext cx="46630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F0E03"/>
              </a:buClr>
              <a:buFont typeface="Wingdings" pitchFamily="2" charset="2"/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Learning fundamental sports skills</a:t>
            </a: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Freeform 138"/>
          <p:cNvSpPr>
            <a:spLocks/>
          </p:cNvSpPr>
          <p:nvPr/>
        </p:nvSpPr>
        <p:spPr bwMode="auto">
          <a:xfrm>
            <a:off x="3409021" y="1593929"/>
            <a:ext cx="540949" cy="195076"/>
          </a:xfrm>
          <a:custGeom>
            <a:avLst/>
            <a:gdLst>
              <a:gd name="T0" fmla="*/ 227 w 449"/>
              <a:gd name="T1" fmla="*/ 0 h 307"/>
              <a:gd name="T2" fmla="*/ 227 w 449"/>
              <a:gd name="T3" fmla="*/ 0 h 307"/>
              <a:gd name="T4" fmla="*/ 448 w 449"/>
              <a:gd name="T5" fmla="*/ 307 h 307"/>
              <a:gd name="T6" fmla="*/ 0 w 449"/>
              <a:gd name="T7" fmla="*/ 307 h 307"/>
              <a:gd name="T8" fmla="*/ 227 w 449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" h="307">
                <a:moveTo>
                  <a:pt x="227" y="0"/>
                </a:moveTo>
                <a:lnTo>
                  <a:pt x="227" y="0"/>
                </a:lnTo>
                <a:lnTo>
                  <a:pt x="448" y="307"/>
                </a:lnTo>
                <a:lnTo>
                  <a:pt x="0" y="307"/>
                </a:lnTo>
                <a:lnTo>
                  <a:pt x="227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60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58" grpId="0" animBg="1"/>
      <p:bldP spid="187559" grpId="0" animBg="1"/>
      <p:bldP spid="187562" grpId="0" animBg="1"/>
      <p:bldP spid="187566" grpId="0"/>
      <p:bldP spid="2" grpId="0"/>
      <p:bldP spid="59" grpId="0" animBg="1"/>
      <p:bldP spid="60" grpId="0" animBg="1"/>
      <p:bldP spid="61" grpId="0" animBg="1"/>
      <p:bldP spid="62" grpId="0"/>
      <p:bldP spid="63" grpId="0"/>
      <p:bldP spid="77" grpId="0" animBg="1"/>
      <p:bldP spid="78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500" name="Group 108"/>
          <p:cNvGrpSpPr>
            <a:grpSpLocks/>
          </p:cNvGrpSpPr>
          <p:nvPr/>
        </p:nvGrpSpPr>
        <p:grpSpPr bwMode="auto">
          <a:xfrm>
            <a:off x="1329123" y="820118"/>
            <a:ext cx="3194049" cy="738187"/>
            <a:chOff x="3218" y="2569"/>
            <a:chExt cx="2652" cy="1164"/>
          </a:xfrm>
        </p:grpSpPr>
        <p:grpSp>
          <p:nvGrpSpPr>
            <p:cNvPr id="187501" name="Group 109"/>
            <p:cNvGrpSpPr>
              <a:grpSpLocks/>
            </p:cNvGrpSpPr>
            <p:nvPr/>
          </p:nvGrpSpPr>
          <p:grpSpPr bwMode="auto">
            <a:xfrm>
              <a:off x="3218" y="2569"/>
              <a:ext cx="2652" cy="1164"/>
              <a:chOff x="3218" y="2569"/>
              <a:chExt cx="2652" cy="1164"/>
            </a:xfrm>
          </p:grpSpPr>
        </p:grpSp>
        <p:sp>
          <p:nvSpPr>
            <p:cNvPr id="187504" name="Text Box 112"/>
            <p:cNvSpPr txBox="1">
              <a:spLocks noChangeArrowheads="1"/>
            </p:cNvSpPr>
            <p:nvPr/>
          </p:nvSpPr>
          <p:spPr bwMode="auto">
            <a:xfrm>
              <a:off x="3440" y="2907"/>
              <a:ext cx="153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Active for Life</a:t>
              </a:r>
              <a:endParaRPr lang="en-GB" sz="12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lvl="1" eaLnBrk="1" hangingPunct="1"/>
              <a:r>
                <a:rPr lang="en-GB" sz="10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Enter at any age</a:t>
              </a:r>
              <a:endParaRPr lang="de-CH" sz="1800" b="1">
                <a:cs typeface="Arial" panose="020B0604020202020204" pitchFamily="34" charset="0"/>
              </a:endParaRPr>
            </a:p>
          </p:txBody>
        </p:sp>
      </p:grpSp>
      <p:grpSp>
        <p:nvGrpSpPr>
          <p:cNvPr id="187505" name="Group 113"/>
          <p:cNvGrpSpPr>
            <a:grpSpLocks/>
          </p:cNvGrpSpPr>
          <p:nvPr/>
        </p:nvGrpSpPr>
        <p:grpSpPr bwMode="auto">
          <a:xfrm>
            <a:off x="1329123" y="1546739"/>
            <a:ext cx="3194049" cy="915988"/>
            <a:chOff x="3218" y="4043"/>
            <a:chExt cx="2652" cy="1442"/>
          </a:xfrm>
        </p:grpSpPr>
        <p:grpSp>
          <p:nvGrpSpPr>
            <p:cNvPr id="187506" name="Group 114"/>
            <p:cNvGrpSpPr>
              <a:grpSpLocks/>
            </p:cNvGrpSpPr>
            <p:nvPr/>
          </p:nvGrpSpPr>
          <p:grpSpPr bwMode="auto">
            <a:xfrm>
              <a:off x="3218" y="4043"/>
              <a:ext cx="2652" cy="1442"/>
              <a:chOff x="3218" y="4043"/>
              <a:chExt cx="2652" cy="1442"/>
            </a:xfrm>
          </p:grpSpPr>
          <p:sp>
            <p:nvSpPr>
              <p:cNvPr id="187507" name="Freeform 115"/>
              <p:cNvSpPr>
                <a:spLocks/>
              </p:cNvSpPr>
              <p:nvPr/>
            </p:nvSpPr>
            <p:spPr bwMode="auto">
              <a:xfrm>
                <a:off x="3228" y="4354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rgbClr val="195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08" name="Freeform 116"/>
              <p:cNvSpPr>
                <a:spLocks/>
              </p:cNvSpPr>
              <p:nvPr/>
            </p:nvSpPr>
            <p:spPr bwMode="auto">
              <a:xfrm>
                <a:off x="5154" y="5167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511" name="Text Box 119"/>
            <p:cNvSpPr txBox="1">
              <a:spLocks noChangeArrowheads="1"/>
            </p:cNvSpPr>
            <p:nvPr/>
          </p:nvSpPr>
          <p:spPr bwMode="auto">
            <a:xfrm>
              <a:off x="3440" y="4683"/>
              <a:ext cx="1976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Training to Win</a:t>
              </a:r>
              <a:endParaRPr lang="en-GB" sz="12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lvl="1" eaLnBrk="1" hangingPunct="1">
                <a:lnSpc>
                  <a:spcPct val="91000"/>
                </a:lnSpc>
              </a:pPr>
              <a:r>
                <a:rPr lang="en-GB" sz="10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Males 19+/- Females 18+/-</a:t>
              </a:r>
              <a:endParaRPr lang="de-CH" sz="18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87512" name="Group 120"/>
          <p:cNvGrpSpPr>
            <a:grpSpLocks/>
          </p:cNvGrpSpPr>
          <p:nvPr/>
        </p:nvGrpSpPr>
        <p:grpSpPr bwMode="auto">
          <a:xfrm>
            <a:off x="1329123" y="2323028"/>
            <a:ext cx="3194049" cy="909637"/>
            <a:chOff x="3218" y="5837"/>
            <a:chExt cx="2652" cy="1432"/>
          </a:xfrm>
        </p:grpSpPr>
        <p:grpSp>
          <p:nvGrpSpPr>
            <p:cNvPr id="187513" name="Group 121"/>
            <p:cNvGrpSpPr>
              <a:grpSpLocks/>
            </p:cNvGrpSpPr>
            <p:nvPr/>
          </p:nvGrpSpPr>
          <p:grpSpPr bwMode="auto">
            <a:xfrm>
              <a:off x="3218" y="5837"/>
              <a:ext cx="2652" cy="1432"/>
              <a:chOff x="3218" y="5837"/>
              <a:chExt cx="2652" cy="1432"/>
            </a:xfrm>
          </p:grpSpPr>
          <p:sp>
            <p:nvSpPr>
              <p:cNvPr id="187514" name="Freeform 122"/>
              <p:cNvSpPr>
                <a:spLocks/>
              </p:cNvSpPr>
              <p:nvPr/>
            </p:nvSpPr>
            <p:spPr bwMode="auto">
              <a:xfrm>
                <a:off x="3228" y="6129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rgbClr val="00A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15" name="Freeform 123"/>
              <p:cNvSpPr>
                <a:spLocks/>
              </p:cNvSpPr>
              <p:nvPr/>
            </p:nvSpPr>
            <p:spPr bwMode="auto">
              <a:xfrm>
                <a:off x="5154" y="6952"/>
                <a:ext cx="449" cy="307"/>
              </a:xfrm>
              <a:custGeom>
                <a:avLst/>
                <a:gdLst>
                  <a:gd name="T0" fmla="*/ 227 w 449"/>
                  <a:gd name="T1" fmla="*/ 0 h 307"/>
                  <a:gd name="T2" fmla="*/ 227 w 449"/>
                  <a:gd name="T3" fmla="*/ 0 h 307"/>
                  <a:gd name="T4" fmla="*/ 448 w 449"/>
                  <a:gd name="T5" fmla="*/ 307 h 307"/>
                  <a:gd name="T6" fmla="*/ 0 w 449"/>
                  <a:gd name="T7" fmla="*/ 307 h 307"/>
                  <a:gd name="T8" fmla="*/ 227 w 44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7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auto">
              <a:xfrm>
                <a:off x="5154" y="5847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00A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17" name="Rectangle 125"/>
              <p:cNvSpPr>
                <a:spLocks/>
              </p:cNvSpPr>
              <p:nvPr/>
            </p:nvSpPr>
            <p:spPr bwMode="auto">
              <a:xfrm>
                <a:off x="5311" y="6149"/>
                <a:ext cx="133" cy="513"/>
              </a:xfrm>
              <a:prstGeom prst="rect">
                <a:avLst/>
              </a:prstGeom>
              <a:solidFill>
                <a:srgbClr val="00A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518" name="Text Box 126"/>
            <p:cNvSpPr txBox="1">
              <a:spLocks noChangeArrowheads="1"/>
            </p:cNvSpPr>
            <p:nvPr/>
          </p:nvSpPr>
          <p:spPr bwMode="auto">
            <a:xfrm>
              <a:off x="3440" y="6404"/>
              <a:ext cx="2299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Training to Compete</a:t>
              </a:r>
              <a:endParaRPr lang="en-GB" sz="12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lvl="1" eaLnBrk="1" hangingPunct="1">
                <a:spcBef>
                  <a:spcPts val="150"/>
                </a:spcBef>
              </a:pPr>
              <a:r>
                <a:rPr lang="en-GB" sz="10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Males 16-23+/- Females 15-21+/-</a:t>
              </a:r>
              <a:endParaRPr lang="de-CH" sz="1800" b="1">
                <a:cs typeface="Arial" panose="020B0604020202020204" pitchFamily="34" charset="0"/>
              </a:endParaRPr>
            </a:p>
          </p:txBody>
        </p:sp>
      </p:grpSp>
      <p:grpSp>
        <p:nvGrpSpPr>
          <p:cNvPr id="187519" name="Group 127"/>
          <p:cNvGrpSpPr>
            <a:grpSpLocks/>
          </p:cNvGrpSpPr>
          <p:nvPr/>
        </p:nvGrpSpPr>
        <p:grpSpPr bwMode="auto">
          <a:xfrm>
            <a:off x="1329123" y="3234253"/>
            <a:ext cx="3194049" cy="896937"/>
            <a:chOff x="3218" y="7632"/>
            <a:chExt cx="2652" cy="1412"/>
          </a:xfrm>
        </p:grpSpPr>
        <p:grpSp>
          <p:nvGrpSpPr>
            <p:cNvPr id="187520" name="Group 128"/>
            <p:cNvGrpSpPr>
              <a:grpSpLocks/>
            </p:cNvGrpSpPr>
            <p:nvPr/>
          </p:nvGrpSpPr>
          <p:grpSpPr bwMode="auto">
            <a:xfrm>
              <a:off x="3218" y="7632"/>
              <a:ext cx="2652" cy="1412"/>
              <a:chOff x="3218" y="7632"/>
              <a:chExt cx="2652" cy="1412"/>
            </a:xfrm>
          </p:grpSpPr>
          <p:sp>
            <p:nvSpPr>
              <p:cNvPr id="187521" name="Freeform 129"/>
              <p:cNvSpPr>
                <a:spLocks/>
              </p:cNvSpPr>
              <p:nvPr/>
            </p:nvSpPr>
            <p:spPr bwMode="auto">
              <a:xfrm>
                <a:off x="3228" y="7903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rgbClr val="67B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auto">
              <a:xfrm>
                <a:off x="5154" y="8727"/>
                <a:ext cx="449" cy="307"/>
              </a:xfrm>
              <a:custGeom>
                <a:avLst/>
                <a:gdLst>
                  <a:gd name="T0" fmla="*/ 227 w 449"/>
                  <a:gd name="T1" fmla="*/ 0 h 307"/>
                  <a:gd name="T2" fmla="*/ 227 w 449"/>
                  <a:gd name="T3" fmla="*/ 0 h 307"/>
                  <a:gd name="T4" fmla="*/ 448 w 449"/>
                  <a:gd name="T5" fmla="*/ 307 h 307"/>
                  <a:gd name="T6" fmla="*/ 0 w 449"/>
                  <a:gd name="T7" fmla="*/ 307 h 307"/>
                  <a:gd name="T8" fmla="*/ 227 w 44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7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auto">
              <a:xfrm>
                <a:off x="5154" y="7642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67B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24" name="Rectangle 132"/>
              <p:cNvSpPr>
                <a:spLocks/>
              </p:cNvSpPr>
              <p:nvPr/>
            </p:nvSpPr>
            <p:spPr bwMode="auto">
              <a:xfrm>
                <a:off x="5311" y="7945"/>
                <a:ext cx="133" cy="513"/>
              </a:xfrm>
              <a:prstGeom prst="rect">
                <a:avLst/>
              </a:prstGeom>
              <a:solidFill>
                <a:srgbClr val="67B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525" name="Text Box 133"/>
            <p:cNvSpPr txBox="1">
              <a:spLocks noChangeArrowheads="1"/>
            </p:cNvSpPr>
            <p:nvPr/>
          </p:nvSpPr>
          <p:spPr bwMode="auto">
            <a:xfrm>
              <a:off x="3440" y="8190"/>
              <a:ext cx="2017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Training to Train</a:t>
              </a:r>
              <a:endParaRPr lang="en-GB" sz="12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lvl="1" eaLnBrk="1" hangingPunct="1">
                <a:spcBef>
                  <a:spcPts val="150"/>
                </a:spcBef>
              </a:pPr>
              <a:r>
                <a:rPr lang="en-GB" sz="10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Males 12-16 Females 11-15</a:t>
              </a:r>
              <a:endParaRPr lang="de-CH" sz="1800" b="1">
                <a:cs typeface="Arial" panose="020B0604020202020204" pitchFamily="34" charset="0"/>
              </a:endParaRPr>
            </a:p>
          </p:txBody>
        </p:sp>
      </p:grpSp>
      <p:sp>
        <p:nvSpPr>
          <p:cNvPr id="187535" name="Freeform 143"/>
          <p:cNvSpPr>
            <a:spLocks/>
          </p:cNvSpPr>
          <p:nvPr/>
        </p:nvSpPr>
        <p:spPr bwMode="auto">
          <a:xfrm>
            <a:off x="1377154" y="5030916"/>
            <a:ext cx="3170998" cy="706513"/>
          </a:xfrm>
          <a:custGeom>
            <a:avLst/>
            <a:gdLst>
              <a:gd name="T0" fmla="*/ 2 w 2632"/>
              <a:gd name="T1" fmla="*/ 854 h 1113"/>
              <a:gd name="T2" fmla="*/ 0 w 2632"/>
              <a:gd name="T3" fmla="*/ 827 h 1113"/>
              <a:gd name="T4" fmla="*/ 0 w 2632"/>
              <a:gd name="T5" fmla="*/ 809 h 1113"/>
              <a:gd name="T6" fmla="*/ 0 w 2632"/>
              <a:gd name="T7" fmla="*/ 741 h 1113"/>
              <a:gd name="T8" fmla="*/ 0 w 2632"/>
              <a:gd name="T9" fmla="*/ 635 h 1113"/>
              <a:gd name="T10" fmla="*/ 0 w 2632"/>
              <a:gd name="T11" fmla="*/ 516 h 1113"/>
              <a:gd name="T12" fmla="*/ 0 w 2632"/>
              <a:gd name="T13" fmla="*/ 403 h 1113"/>
              <a:gd name="T14" fmla="*/ 0 w 2632"/>
              <a:gd name="T15" fmla="*/ 320 h 1113"/>
              <a:gd name="T16" fmla="*/ 0 w 2632"/>
              <a:gd name="T17" fmla="*/ 288 h 1113"/>
              <a:gd name="T18" fmla="*/ 17 w 2632"/>
              <a:gd name="T19" fmla="*/ 176 h 1113"/>
              <a:gd name="T20" fmla="*/ 62 w 2632"/>
              <a:gd name="T21" fmla="*/ 98 h 1113"/>
              <a:gd name="T22" fmla="*/ 122 w 2632"/>
              <a:gd name="T23" fmla="*/ 47 h 1113"/>
              <a:gd name="T24" fmla="*/ 186 w 2632"/>
              <a:gd name="T25" fmla="*/ 18 h 1113"/>
              <a:gd name="T26" fmla="*/ 243 w 2632"/>
              <a:gd name="T27" fmla="*/ 4 h 1113"/>
              <a:gd name="T28" fmla="*/ 279 w 2632"/>
              <a:gd name="T29" fmla="*/ 0 h 1113"/>
              <a:gd name="T30" fmla="*/ 302 w 2632"/>
              <a:gd name="T31" fmla="*/ 0 h 1113"/>
              <a:gd name="T32" fmla="*/ 501 w 2632"/>
              <a:gd name="T33" fmla="*/ 0 h 1113"/>
              <a:gd name="T34" fmla="*/ 867 w 2632"/>
              <a:gd name="T35" fmla="*/ 0 h 1113"/>
              <a:gd name="T36" fmla="*/ 1315 w 2632"/>
              <a:gd name="T37" fmla="*/ 0 h 1113"/>
              <a:gd name="T38" fmla="*/ 1764 w 2632"/>
              <a:gd name="T39" fmla="*/ 0 h 1113"/>
              <a:gd name="T40" fmla="*/ 2129 w 2632"/>
              <a:gd name="T41" fmla="*/ 0 h 1113"/>
              <a:gd name="T42" fmla="*/ 2328 w 2632"/>
              <a:gd name="T43" fmla="*/ 0 h 1113"/>
              <a:gd name="T44" fmla="*/ 2421 w 2632"/>
              <a:gd name="T45" fmla="*/ 8 h 1113"/>
              <a:gd name="T46" fmla="*/ 2509 w 2632"/>
              <a:gd name="T47" fmla="*/ 45 h 1113"/>
              <a:gd name="T48" fmla="*/ 2569 w 2632"/>
              <a:gd name="T49" fmla="*/ 101 h 1113"/>
              <a:gd name="T50" fmla="*/ 2605 w 2632"/>
              <a:gd name="T51" fmla="*/ 165 h 1113"/>
              <a:gd name="T52" fmla="*/ 2623 w 2632"/>
              <a:gd name="T53" fmla="*/ 225 h 1113"/>
              <a:gd name="T54" fmla="*/ 2630 w 2632"/>
              <a:gd name="T55" fmla="*/ 270 h 1113"/>
              <a:gd name="T56" fmla="*/ 2631 w 2632"/>
              <a:gd name="T57" fmla="*/ 288 h 1113"/>
              <a:gd name="T58" fmla="*/ 2631 w 2632"/>
              <a:gd name="T59" fmla="*/ 320 h 1113"/>
              <a:gd name="T60" fmla="*/ 2631 w 2632"/>
              <a:gd name="T61" fmla="*/ 403 h 1113"/>
              <a:gd name="T62" fmla="*/ 2631 w 2632"/>
              <a:gd name="T63" fmla="*/ 516 h 1113"/>
              <a:gd name="T64" fmla="*/ 2631 w 2632"/>
              <a:gd name="T65" fmla="*/ 635 h 1113"/>
              <a:gd name="T66" fmla="*/ 2631 w 2632"/>
              <a:gd name="T67" fmla="*/ 741 h 1113"/>
              <a:gd name="T68" fmla="*/ 2631 w 2632"/>
              <a:gd name="T69" fmla="*/ 809 h 1113"/>
              <a:gd name="T70" fmla="*/ 2629 w 2632"/>
              <a:gd name="T71" fmla="*/ 866 h 1113"/>
              <a:gd name="T72" fmla="*/ 2601 w 2632"/>
              <a:gd name="T73" fmla="*/ 965 h 1113"/>
              <a:gd name="T74" fmla="*/ 2550 w 2632"/>
              <a:gd name="T75" fmla="*/ 1033 h 1113"/>
              <a:gd name="T76" fmla="*/ 2487 w 2632"/>
              <a:gd name="T77" fmla="*/ 1076 h 1113"/>
              <a:gd name="T78" fmla="*/ 2424 w 2632"/>
              <a:gd name="T79" fmla="*/ 1100 h 1113"/>
              <a:gd name="T80" fmla="*/ 2373 w 2632"/>
              <a:gd name="T81" fmla="*/ 1110 h 1113"/>
              <a:gd name="T82" fmla="*/ 2345 w 2632"/>
              <a:gd name="T83" fmla="*/ 1112 h 1113"/>
              <a:gd name="T84" fmla="*/ 2285 w 2632"/>
              <a:gd name="T85" fmla="*/ 1112 h 1113"/>
              <a:gd name="T86" fmla="*/ 2022 w 2632"/>
              <a:gd name="T87" fmla="*/ 1112 h 1113"/>
              <a:gd name="T88" fmla="*/ 1619 w 2632"/>
              <a:gd name="T89" fmla="*/ 1112 h 1113"/>
              <a:gd name="T90" fmla="*/ 1162 w 2632"/>
              <a:gd name="T91" fmla="*/ 1112 h 1113"/>
              <a:gd name="T92" fmla="*/ 731 w 2632"/>
              <a:gd name="T93" fmla="*/ 1112 h 1113"/>
              <a:gd name="T94" fmla="*/ 412 w 2632"/>
              <a:gd name="T95" fmla="*/ 1112 h 1113"/>
              <a:gd name="T96" fmla="*/ 288 w 2632"/>
              <a:gd name="T97" fmla="*/ 1112 h 1113"/>
              <a:gd name="T98" fmla="*/ 176 w 2632"/>
              <a:gd name="T99" fmla="*/ 1095 h 1113"/>
              <a:gd name="T100" fmla="*/ 98 w 2632"/>
              <a:gd name="T101" fmla="*/ 1050 h 1113"/>
              <a:gd name="T102" fmla="*/ 47 w 2632"/>
              <a:gd name="T103" fmla="*/ 990 h 1113"/>
              <a:gd name="T104" fmla="*/ 18 w 2632"/>
              <a:gd name="T105" fmla="*/ 926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32" h="1113">
                <a:moveTo>
                  <a:pt x="7" y="887"/>
                </a:moveTo>
                <a:lnTo>
                  <a:pt x="4" y="869"/>
                </a:lnTo>
                <a:lnTo>
                  <a:pt x="2" y="854"/>
                </a:lnTo>
                <a:lnTo>
                  <a:pt x="0" y="842"/>
                </a:lnTo>
                <a:lnTo>
                  <a:pt x="0" y="833"/>
                </a:lnTo>
                <a:lnTo>
                  <a:pt x="0" y="827"/>
                </a:lnTo>
                <a:lnTo>
                  <a:pt x="0" y="824"/>
                </a:lnTo>
                <a:lnTo>
                  <a:pt x="0" y="821"/>
                </a:lnTo>
                <a:lnTo>
                  <a:pt x="0" y="809"/>
                </a:lnTo>
                <a:lnTo>
                  <a:pt x="0" y="792"/>
                </a:lnTo>
                <a:lnTo>
                  <a:pt x="0" y="769"/>
                </a:lnTo>
                <a:lnTo>
                  <a:pt x="0" y="741"/>
                </a:lnTo>
                <a:lnTo>
                  <a:pt x="0" y="708"/>
                </a:lnTo>
                <a:lnTo>
                  <a:pt x="0" y="673"/>
                </a:lnTo>
                <a:lnTo>
                  <a:pt x="0" y="635"/>
                </a:lnTo>
                <a:lnTo>
                  <a:pt x="0" y="596"/>
                </a:lnTo>
                <a:lnTo>
                  <a:pt x="0" y="556"/>
                </a:lnTo>
                <a:lnTo>
                  <a:pt x="0" y="516"/>
                </a:lnTo>
                <a:lnTo>
                  <a:pt x="0" y="477"/>
                </a:lnTo>
                <a:lnTo>
                  <a:pt x="0" y="439"/>
                </a:lnTo>
                <a:lnTo>
                  <a:pt x="0" y="403"/>
                </a:lnTo>
                <a:lnTo>
                  <a:pt x="0" y="371"/>
                </a:lnTo>
                <a:lnTo>
                  <a:pt x="0" y="343"/>
                </a:lnTo>
                <a:lnTo>
                  <a:pt x="0" y="320"/>
                </a:lnTo>
                <a:lnTo>
                  <a:pt x="0" y="303"/>
                </a:lnTo>
                <a:lnTo>
                  <a:pt x="0" y="291"/>
                </a:lnTo>
                <a:lnTo>
                  <a:pt x="0" y="288"/>
                </a:lnTo>
                <a:lnTo>
                  <a:pt x="2" y="246"/>
                </a:lnTo>
                <a:lnTo>
                  <a:pt x="8" y="209"/>
                </a:lnTo>
                <a:lnTo>
                  <a:pt x="17" y="176"/>
                </a:lnTo>
                <a:lnTo>
                  <a:pt x="29" y="147"/>
                </a:lnTo>
                <a:lnTo>
                  <a:pt x="45" y="121"/>
                </a:lnTo>
                <a:lnTo>
                  <a:pt x="62" y="98"/>
                </a:lnTo>
                <a:lnTo>
                  <a:pt x="81" y="79"/>
                </a:lnTo>
                <a:lnTo>
                  <a:pt x="101" y="62"/>
                </a:lnTo>
                <a:lnTo>
                  <a:pt x="122" y="47"/>
                </a:lnTo>
                <a:lnTo>
                  <a:pt x="144" y="36"/>
                </a:lnTo>
                <a:lnTo>
                  <a:pt x="165" y="26"/>
                </a:lnTo>
                <a:lnTo>
                  <a:pt x="186" y="18"/>
                </a:lnTo>
                <a:lnTo>
                  <a:pt x="206" y="12"/>
                </a:lnTo>
                <a:lnTo>
                  <a:pt x="225" y="7"/>
                </a:lnTo>
                <a:lnTo>
                  <a:pt x="243" y="4"/>
                </a:lnTo>
                <a:lnTo>
                  <a:pt x="258" y="2"/>
                </a:lnTo>
                <a:lnTo>
                  <a:pt x="270" y="0"/>
                </a:lnTo>
                <a:lnTo>
                  <a:pt x="279" y="0"/>
                </a:lnTo>
                <a:lnTo>
                  <a:pt x="285" y="0"/>
                </a:lnTo>
                <a:lnTo>
                  <a:pt x="288" y="0"/>
                </a:lnTo>
                <a:lnTo>
                  <a:pt x="302" y="0"/>
                </a:lnTo>
                <a:lnTo>
                  <a:pt x="345" y="0"/>
                </a:lnTo>
                <a:lnTo>
                  <a:pt x="412" y="0"/>
                </a:lnTo>
                <a:lnTo>
                  <a:pt x="501" y="0"/>
                </a:lnTo>
                <a:lnTo>
                  <a:pt x="609" y="0"/>
                </a:lnTo>
                <a:lnTo>
                  <a:pt x="731" y="0"/>
                </a:lnTo>
                <a:lnTo>
                  <a:pt x="867" y="0"/>
                </a:lnTo>
                <a:lnTo>
                  <a:pt x="1011" y="0"/>
                </a:lnTo>
                <a:lnTo>
                  <a:pt x="1162" y="0"/>
                </a:lnTo>
                <a:lnTo>
                  <a:pt x="1315" y="0"/>
                </a:lnTo>
                <a:lnTo>
                  <a:pt x="1469" y="0"/>
                </a:lnTo>
                <a:lnTo>
                  <a:pt x="1619" y="0"/>
                </a:lnTo>
                <a:lnTo>
                  <a:pt x="1764" y="0"/>
                </a:lnTo>
                <a:lnTo>
                  <a:pt x="1899" y="0"/>
                </a:lnTo>
                <a:lnTo>
                  <a:pt x="2022" y="0"/>
                </a:lnTo>
                <a:lnTo>
                  <a:pt x="2129" y="0"/>
                </a:lnTo>
                <a:lnTo>
                  <a:pt x="2218" y="0"/>
                </a:lnTo>
                <a:lnTo>
                  <a:pt x="2285" y="0"/>
                </a:lnTo>
                <a:lnTo>
                  <a:pt x="2328" y="0"/>
                </a:lnTo>
                <a:lnTo>
                  <a:pt x="2343" y="0"/>
                </a:lnTo>
                <a:lnTo>
                  <a:pt x="2384" y="2"/>
                </a:lnTo>
                <a:lnTo>
                  <a:pt x="2421" y="8"/>
                </a:lnTo>
                <a:lnTo>
                  <a:pt x="2454" y="17"/>
                </a:lnTo>
                <a:lnTo>
                  <a:pt x="2483" y="29"/>
                </a:lnTo>
                <a:lnTo>
                  <a:pt x="2509" y="45"/>
                </a:lnTo>
                <a:lnTo>
                  <a:pt x="2532" y="62"/>
                </a:lnTo>
                <a:lnTo>
                  <a:pt x="2552" y="81"/>
                </a:lnTo>
                <a:lnTo>
                  <a:pt x="2569" y="101"/>
                </a:lnTo>
                <a:lnTo>
                  <a:pt x="2583" y="122"/>
                </a:lnTo>
                <a:lnTo>
                  <a:pt x="2595" y="144"/>
                </a:lnTo>
                <a:lnTo>
                  <a:pt x="2605" y="165"/>
                </a:lnTo>
                <a:lnTo>
                  <a:pt x="2612" y="186"/>
                </a:lnTo>
                <a:lnTo>
                  <a:pt x="2619" y="206"/>
                </a:lnTo>
                <a:lnTo>
                  <a:pt x="2623" y="225"/>
                </a:lnTo>
                <a:lnTo>
                  <a:pt x="2626" y="243"/>
                </a:lnTo>
                <a:lnTo>
                  <a:pt x="2629" y="258"/>
                </a:lnTo>
                <a:lnTo>
                  <a:pt x="2630" y="270"/>
                </a:lnTo>
                <a:lnTo>
                  <a:pt x="2631" y="279"/>
                </a:lnTo>
                <a:lnTo>
                  <a:pt x="2631" y="285"/>
                </a:lnTo>
                <a:lnTo>
                  <a:pt x="2631" y="288"/>
                </a:lnTo>
                <a:lnTo>
                  <a:pt x="2631" y="291"/>
                </a:lnTo>
                <a:lnTo>
                  <a:pt x="2631" y="303"/>
                </a:lnTo>
                <a:lnTo>
                  <a:pt x="2631" y="320"/>
                </a:lnTo>
                <a:lnTo>
                  <a:pt x="2631" y="343"/>
                </a:lnTo>
                <a:lnTo>
                  <a:pt x="2631" y="371"/>
                </a:lnTo>
                <a:lnTo>
                  <a:pt x="2631" y="403"/>
                </a:lnTo>
                <a:lnTo>
                  <a:pt x="2631" y="439"/>
                </a:lnTo>
                <a:lnTo>
                  <a:pt x="2631" y="477"/>
                </a:lnTo>
                <a:lnTo>
                  <a:pt x="2631" y="516"/>
                </a:lnTo>
                <a:lnTo>
                  <a:pt x="2631" y="556"/>
                </a:lnTo>
                <a:lnTo>
                  <a:pt x="2631" y="596"/>
                </a:lnTo>
                <a:lnTo>
                  <a:pt x="2631" y="635"/>
                </a:lnTo>
                <a:lnTo>
                  <a:pt x="2631" y="673"/>
                </a:lnTo>
                <a:lnTo>
                  <a:pt x="2631" y="708"/>
                </a:lnTo>
                <a:lnTo>
                  <a:pt x="2631" y="741"/>
                </a:lnTo>
                <a:lnTo>
                  <a:pt x="2631" y="769"/>
                </a:lnTo>
                <a:lnTo>
                  <a:pt x="2631" y="792"/>
                </a:lnTo>
                <a:lnTo>
                  <a:pt x="2631" y="809"/>
                </a:lnTo>
                <a:lnTo>
                  <a:pt x="2631" y="821"/>
                </a:lnTo>
                <a:lnTo>
                  <a:pt x="2631" y="824"/>
                </a:lnTo>
                <a:lnTo>
                  <a:pt x="2629" y="866"/>
                </a:lnTo>
                <a:lnTo>
                  <a:pt x="2623" y="903"/>
                </a:lnTo>
                <a:lnTo>
                  <a:pt x="2613" y="936"/>
                </a:lnTo>
                <a:lnTo>
                  <a:pt x="2601" y="965"/>
                </a:lnTo>
                <a:lnTo>
                  <a:pt x="2586" y="991"/>
                </a:lnTo>
                <a:lnTo>
                  <a:pt x="2569" y="1014"/>
                </a:lnTo>
                <a:lnTo>
                  <a:pt x="2550" y="1033"/>
                </a:lnTo>
                <a:lnTo>
                  <a:pt x="2530" y="1050"/>
                </a:lnTo>
                <a:lnTo>
                  <a:pt x="2508" y="1065"/>
                </a:lnTo>
                <a:lnTo>
                  <a:pt x="2487" y="1076"/>
                </a:lnTo>
                <a:lnTo>
                  <a:pt x="2465" y="1086"/>
                </a:lnTo>
                <a:lnTo>
                  <a:pt x="2444" y="1094"/>
                </a:lnTo>
                <a:lnTo>
                  <a:pt x="2424" y="1100"/>
                </a:lnTo>
                <a:lnTo>
                  <a:pt x="2405" y="1105"/>
                </a:lnTo>
                <a:lnTo>
                  <a:pt x="2388" y="1108"/>
                </a:lnTo>
                <a:lnTo>
                  <a:pt x="2373" y="1110"/>
                </a:lnTo>
                <a:lnTo>
                  <a:pt x="2360" y="1111"/>
                </a:lnTo>
                <a:lnTo>
                  <a:pt x="2351" y="1112"/>
                </a:lnTo>
                <a:lnTo>
                  <a:pt x="2345" y="1112"/>
                </a:lnTo>
                <a:lnTo>
                  <a:pt x="2343" y="1112"/>
                </a:lnTo>
                <a:lnTo>
                  <a:pt x="2328" y="1112"/>
                </a:lnTo>
                <a:lnTo>
                  <a:pt x="2285" y="1112"/>
                </a:lnTo>
                <a:lnTo>
                  <a:pt x="2218" y="1112"/>
                </a:lnTo>
                <a:lnTo>
                  <a:pt x="2129" y="1112"/>
                </a:lnTo>
                <a:lnTo>
                  <a:pt x="2022" y="1112"/>
                </a:lnTo>
                <a:lnTo>
                  <a:pt x="1899" y="1112"/>
                </a:lnTo>
                <a:lnTo>
                  <a:pt x="1764" y="1112"/>
                </a:lnTo>
                <a:lnTo>
                  <a:pt x="1619" y="1112"/>
                </a:lnTo>
                <a:lnTo>
                  <a:pt x="1469" y="1112"/>
                </a:lnTo>
                <a:lnTo>
                  <a:pt x="1315" y="1112"/>
                </a:lnTo>
                <a:lnTo>
                  <a:pt x="1162" y="1112"/>
                </a:lnTo>
                <a:lnTo>
                  <a:pt x="1011" y="1112"/>
                </a:lnTo>
                <a:lnTo>
                  <a:pt x="867" y="1112"/>
                </a:lnTo>
                <a:lnTo>
                  <a:pt x="731" y="1112"/>
                </a:lnTo>
                <a:lnTo>
                  <a:pt x="609" y="1112"/>
                </a:lnTo>
                <a:lnTo>
                  <a:pt x="501" y="1112"/>
                </a:lnTo>
                <a:lnTo>
                  <a:pt x="412" y="1112"/>
                </a:lnTo>
                <a:lnTo>
                  <a:pt x="345" y="1112"/>
                </a:lnTo>
                <a:lnTo>
                  <a:pt x="302" y="1112"/>
                </a:lnTo>
                <a:lnTo>
                  <a:pt x="288" y="1112"/>
                </a:lnTo>
                <a:lnTo>
                  <a:pt x="246" y="1110"/>
                </a:lnTo>
                <a:lnTo>
                  <a:pt x="209" y="1104"/>
                </a:lnTo>
                <a:lnTo>
                  <a:pt x="176" y="1095"/>
                </a:lnTo>
                <a:lnTo>
                  <a:pt x="147" y="1083"/>
                </a:lnTo>
                <a:lnTo>
                  <a:pt x="121" y="1067"/>
                </a:lnTo>
                <a:lnTo>
                  <a:pt x="98" y="1050"/>
                </a:lnTo>
                <a:lnTo>
                  <a:pt x="79" y="1031"/>
                </a:lnTo>
                <a:lnTo>
                  <a:pt x="62" y="1011"/>
                </a:lnTo>
                <a:lnTo>
                  <a:pt x="47" y="990"/>
                </a:lnTo>
                <a:lnTo>
                  <a:pt x="36" y="968"/>
                </a:lnTo>
                <a:lnTo>
                  <a:pt x="26" y="947"/>
                </a:lnTo>
                <a:lnTo>
                  <a:pt x="18" y="926"/>
                </a:lnTo>
                <a:lnTo>
                  <a:pt x="12" y="906"/>
                </a:lnTo>
                <a:lnTo>
                  <a:pt x="7" y="887"/>
                </a:lnTo>
              </a:path>
            </a:pathLst>
          </a:custGeom>
          <a:solidFill>
            <a:srgbClr val="F69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58" name="Line 166"/>
          <p:cNvSpPr>
            <a:spLocks noChangeShapeType="1"/>
          </p:cNvSpPr>
          <p:nvPr/>
        </p:nvSpPr>
        <p:spPr bwMode="auto">
          <a:xfrm>
            <a:off x="4679806" y="6256852"/>
            <a:ext cx="193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59" name="Line 167"/>
          <p:cNvSpPr>
            <a:spLocks noChangeShapeType="1"/>
          </p:cNvSpPr>
          <p:nvPr/>
        </p:nvSpPr>
        <p:spPr bwMode="auto">
          <a:xfrm>
            <a:off x="4639589" y="4485202"/>
            <a:ext cx="1953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62" name="Line 170"/>
          <p:cNvSpPr>
            <a:spLocks noChangeShapeType="1"/>
          </p:cNvSpPr>
          <p:nvPr/>
        </p:nvSpPr>
        <p:spPr bwMode="auto">
          <a:xfrm>
            <a:off x="4658639" y="5428177"/>
            <a:ext cx="193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63" name="Text Box 171"/>
          <p:cNvSpPr txBox="1">
            <a:spLocks noChangeArrowheads="1"/>
          </p:cNvSpPr>
          <p:nvPr/>
        </p:nvSpPr>
        <p:spPr bwMode="auto">
          <a:xfrm>
            <a:off x="6772085" y="6074290"/>
            <a:ext cx="34501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0700"/>
              </a:buClr>
              <a:buFont typeface="Wingdings" pitchFamily="2" charset="2"/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Sok mozgás, az igény kialakítása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64" name="Text Box 172"/>
          <p:cNvSpPr txBox="1">
            <a:spLocks noChangeArrowheads="1"/>
          </p:cNvSpPr>
          <p:nvPr/>
        </p:nvSpPr>
        <p:spPr bwMode="auto">
          <a:xfrm>
            <a:off x="6754138" y="5140840"/>
            <a:ext cx="3750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F0E03"/>
              </a:buClr>
              <a:buFont typeface="Wingdings" pitchFamily="2" charset="2"/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fejlesztés alapja 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Agilitás, Balansz, Coordináció (ABC) 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65" name="Text Box 173"/>
          <p:cNvSpPr txBox="1">
            <a:spLocks noChangeArrowheads="1"/>
          </p:cNvSpPr>
          <p:nvPr/>
        </p:nvSpPr>
        <p:spPr bwMode="auto">
          <a:xfrm>
            <a:off x="6768955" y="4194690"/>
            <a:ext cx="46630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F0E03"/>
              </a:buClr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Alapmozgások specifikusan, képességfejlesztés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66" name="Text Box 174"/>
          <p:cNvSpPr txBox="1">
            <a:spLocks noChangeArrowheads="1"/>
          </p:cNvSpPr>
          <p:nvPr/>
        </p:nvSpPr>
        <p:spPr bwMode="auto">
          <a:xfrm>
            <a:off x="6807055" y="2635765"/>
            <a:ext cx="47900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F0E03"/>
              </a:buClr>
              <a:buFont typeface="Wingdings" pitchFamily="2" charset="2"/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Optimalizálás és a képességek-készségek masteringje (begyakorlás), versenyzés begyakorlása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377978" y="5760208"/>
            <a:ext cx="3205937" cy="912817"/>
            <a:chOff x="920261" y="4886323"/>
            <a:chExt cx="2404453" cy="912817"/>
          </a:xfrm>
        </p:grpSpPr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920261" y="5071679"/>
              <a:ext cx="2378249" cy="706513"/>
            </a:xfrm>
            <a:custGeom>
              <a:avLst/>
              <a:gdLst>
                <a:gd name="T0" fmla="*/ 2 w 2632"/>
                <a:gd name="T1" fmla="*/ 854 h 1113"/>
                <a:gd name="T2" fmla="*/ 0 w 2632"/>
                <a:gd name="T3" fmla="*/ 827 h 1113"/>
                <a:gd name="T4" fmla="*/ 0 w 2632"/>
                <a:gd name="T5" fmla="*/ 809 h 1113"/>
                <a:gd name="T6" fmla="*/ 0 w 2632"/>
                <a:gd name="T7" fmla="*/ 741 h 1113"/>
                <a:gd name="T8" fmla="*/ 0 w 2632"/>
                <a:gd name="T9" fmla="*/ 635 h 1113"/>
                <a:gd name="T10" fmla="*/ 0 w 2632"/>
                <a:gd name="T11" fmla="*/ 516 h 1113"/>
                <a:gd name="T12" fmla="*/ 0 w 2632"/>
                <a:gd name="T13" fmla="*/ 403 h 1113"/>
                <a:gd name="T14" fmla="*/ 0 w 2632"/>
                <a:gd name="T15" fmla="*/ 320 h 1113"/>
                <a:gd name="T16" fmla="*/ 0 w 2632"/>
                <a:gd name="T17" fmla="*/ 288 h 1113"/>
                <a:gd name="T18" fmla="*/ 17 w 2632"/>
                <a:gd name="T19" fmla="*/ 176 h 1113"/>
                <a:gd name="T20" fmla="*/ 62 w 2632"/>
                <a:gd name="T21" fmla="*/ 98 h 1113"/>
                <a:gd name="T22" fmla="*/ 122 w 2632"/>
                <a:gd name="T23" fmla="*/ 47 h 1113"/>
                <a:gd name="T24" fmla="*/ 186 w 2632"/>
                <a:gd name="T25" fmla="*/ 18 h 1113"/>
                <a:gd name="T26" fmla="*/ 243 w 2632"/>
                <a:gd name="T27" fmla="*/ 4 h 1113"/>
                <a:gd name="T28" fmla="*/ 279 w 2632"/>
                <a:gd name="T29" fmla="*/ 0 h 1113"/>
                <a:gd name="T30" fmla="*/ 302 w 2632"/>
                <a:gd name="T31" fmla="*/ 0 h 1113"/>
                <a:gd name="T32" fmla="*/ 501 w 2632"/>
                <a:gd name="T33" fmla="*/ 0 h 1113"/>
                <a:gd name="T34" fmla="*/ 867 w 2632"/>
                <a:gd name="T35" fmla="*/ 0 h 1113"/>
                <a:gd name="T36" fmla="*/ 1315 w 2632"/>
                <a:gd name="T37" fmla="*/ 0 h 1113"/>
                <a:gd name="T38" fmla="*/ 1764 w 2632"/>
                <a:gd name="T39" fmla="*/ 0 h 1113"/>
                <a:gd name="T40" fmla="*/ 2129 w 2632"/>
                <a:gd name="T41" fmla="*/ 0 h 1113"/>
                <a:gd name="T42" fmla="*/ 2328 w 2632"/>
                <a:gd name="T43" fmla="*/ 0 h 1113"/>
                <a:gd name="T44" fmla="*/ 2421 w 2632"/>
                <a:gd name="T45" fmla="*/ 8 h 1113"/>
                <a:gd name="T46" fmla="*/ 2509 w 2632"/>
                <a:gd name="T47" fmla="*/ 45 h 1113"/>
                <a:gd name="T48" fmla="*/ 2569 w 2632"/>
                <a:gd name="T49" fmla="*/ 101 h 1113"/>
                <a:gd name="T50" fmla="*/ 2605 w 2632"/>
                <a:gd name="T51" fmla="*/ 165 h 1113"/>
                <a:gd name="T52" fmla="*/ 2623 w 2632"/>
                <a:gd name="T53" fmla="*/ 225 h 1113"/>
                <a:gd name="T54" fmla="*/ 2630 w 2632"/>
                <a:gd name="T55" fmla="*/ 270 h 1113"/>
                <a:gd name="T56" fmla="*/ 2631 w 2632"/>
                <a:gd name="T57" fmla="*/ 288 h 1113"/>
                <a:gd name="T58" fmla="*/ 2631 w 2632"/>
                <a:gd name="T59" fmla="*/ 320 h 1113"/>
                <a:gd name="T60" fmla="*/ 2631 w 2632"/>
                <a:gd name="T61" fmla="*/ 403 h 1113"/>
                <a:gd name="T62" fmla="*/ 2631 w 2632"/>
                <a:gd name="T63" fmla="*/ 516 h 1113"/>
                <a:gd name="T64" fmla="*/ 2631 w 2632"/>
                <a:gd name="T65" fmla="*/ 635 h 1113"/>
                <a:gd name="T66" fmla="*/ 2631 w 2632"/>
                <a:gd name="T67" fmla="*/ 741 h 1113"/>
                <a:gd name="T68" fmla="*/ 2631 w 2632"/>
                <a:gd name="T69" fmla="*/ 809 h 1113"/>
                <a:gd name="T70" fmla="*/ 2629 w 2632"/>
                <a:gd name="T71" fmla="*/ 866 h 1113"/>
                <a:gd name="T72" fmla="*/ 2601 w 2632"/>
                <a:gd name="T73" fmla="*/ 965 h 1113"/>
                <a:gd name="T74" fmla="*/ 2550 w 2632"/>
                <a:gd name="T75" fmla="*/ 1033 h 1113"/>
                <a:gd name="T76" fmla="*/ 2487 w 2632"/>
                <a:gd name="T77" fmla="*/ 1076 h 1113"/>
                <a:gd name="T78" fmla="*/ 2424 w 2632"/>
                <a:gd name="T79" fmla="*/ 1100 h 1113"/>
                <a:gd name="T80" fmla="*/ 2373 w 2632"/>
                <a:gd name="T81" fmla="*/ 1110 h 1113"/>
                <a:gd name="T82" fmla="*/ 2345 w 2632"/>
                <a:gd name="T83" fmla="*/ 1112 h 1113"/>
                <a:gd name="T84" fmla="*/ 2285 w 2632"/>
                <a:gd name="T85" fmla="*/ 1112 h 1113"/>
                <a:gd name="T86" fmla="*/ 2022 w 2632"/>
                <a:gd name="T87" fmla="*/ 1112 h 1113"/>
                <a:gd name="T88" fmla="*/ 1619 w 2632"/>
                <a:gd name="T89" fmla="*/ 1112 h 1113"/>
                <a:gd name="T90" fmla="*/ 1162 w 2632"/>
                <a:gd name="T91" fmla="*/ 1112 h 1113"/>
                <a:gd name="T92" fmla="*/ 731 w 2632"/>
                <a:gd name="T93" fmla="*/ 1112 h 1113"/>
                <a:gd name="T94" fmla="*/ 412 w 2632"/>
                <a:gd name="T95" fmla="*/ 1112 h 1113"/>
                <a:gd name="T96" fmla="*/ 288 w 2632"/>
                <a:gd name="T97" fmla="*/ 1112 h 1113"/>
                <a:gd name="T98" fmla="*/ 176 w 2632"/>
                <a:gd name="T99" fmla="*/ 1095 h 1113"/>
                <a:gd name="T100" fmla="*/ 98 w 2632"/>
                <a:gd name="T101" fmla="*/ 1050 h 1113"/>
                <a:gd name="T102" fmla="*/ 47 w 2632"/>
                <a:gd name="T103" fmla="*/ 990 h 1113"/>
                <a:gd name="T104" fmla="*/ 18 w 2632"/>
                <a:gd name="T105" fmla="*/ 92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2" h="1113">
                  <a:moveTo>
                    <a:pt x="7" y="887"/>
                  </a:moveTo>
                  <a:lnTo>
                    <a:pt x="4" y="869"/>
                  </a:lnTo>
                  <a:lnTo>
                    <a:pt x="2" y="854"/>
                  </a:lnTo>
                  <a:lnTo>
                    <a:pt x="0" y="842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0" y="824"/>
                  </a:lnTo>
                  <a:lnTo>
                    <a:pt x="0" y="821"/>
                  </a:lnTo>
                  <a:lnTo>
                    <a:pt x="0" y="809"/>
                  </a:lnTo>
                  <a:lnTo>
                    <a:pt x="0" y="792"/>
                  </a:lnTo>
                  <a:lnTo>
                    <a:pt x="0" y="769"/>
                  </a:lnTo>
                  <a:lnTo>
                    <a:pt x="0" y="741"/>
                  </a:lnTo>
                  <a:lnTo>
                    <a:pt x="0" y="708"/>
                  </a:lnTo>
                  <a:lnTo>
                    <a:pt x="0" y="673"/>
                  </a:lnTo>
                  <a:lnTo>
                    <a:pt x="0" y="635"/>
                  </a:lnTo>
                  <a:lnTo>
                    <a:pt x="0" y="596"/>
                  </a:lnTo>
                  <a:lnTo>
                    <a:pt x="0" y="556"/>
                  </a:lnTo>
                  <a:lnTo>
                    <a:pt x="0" y="516"/>
                  </a:lnTo>
                  <a:lnTo>
                    <a:pt x="0" y="477"/>
                  </a:lnTo>
                  <a:lnTo>
                    <a:pt x="0" y="439"/>
                  </a:lnTo>
                  <a:lnTo>
                    <a:pt x="0" y="403"/>
                  </a:lnTo>
                  <a:lnTo>
                    <a:pt x="0" y="371"/>
                  </a:lnTo>
                  <a:lnTo>
                    <a:pt x="0" y="343"/>
                  </a:lnTo>
                  <a:lnTo>
                    <a:pt x="0" y="320"/>
                  </a:lnTo>
                  <a:lnTo>
                    <a:pt x="0" y="303"/>
                  </a:lnTo>
                  <a:lnTo>
                    <a:pt x="0" y="291"/>
                  </a:lnTo>
                  <a:lnTo>
                    <a:pt x="0" y="288"/>
                  </a:lnTo>
                  <a:lnTo>
                    <a:pt x="2" y="246"/>
                  </a:lnTo>
                  <a:lnTo>
                    <a:pt x="8" y="209"/>
                  </a:lnTo>
                  <a:lnTo>
                    <a:pt x="17" y="176"/>
                  </a:lnTo>
                  <a:lnTo>
                    <a:pt x="29" y="147"/>
                  </a:lnTo>
                  <a:lnTo>
                    <a:pt x="45" y="121"/>
                  </a:lnTo>
                  <a:lnTo>
                    <a:pt x="62" y="98"/>
                  </a:lnTo>
                  <a:lnTo>
                    <a:pt x="81" y="79"/>
                  </a:lnTo>
                  <a:lnTo>
                    <a:pt x="101" y="62"/>
                  </a:lnTo>
                  <a:lnTo>
                    <a:pt x="122" y="47"/>
                  </a:lnTo>
                  <a:lnTo>
                    <a:pt x="144" y="36"/>
                  </a:lnTo>
                  <a:lnTo>
                    <a:pt x="165" y="26"/>
                  </a:lnTo>
                  <a:lnTo>
                    <a:pt x="186" y="18"/>
                  </a:lnTo>
                  <a:lnTo>
                    <a:pt x="206" y="12"/>
                  </a:lnTo>
                  <a:lnTo>
                    <a:pt x="225" y="7"/>
                  </a:lnTo>
                  <a:lnTo>
                    <a:pt x="243" y="4"/>
                  </a:lnTo>
                  <a:lnTo>
                    <a:pt x="258" y="2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45" y="0"/>
                  </a:lnTo>
                  <a:lnTo>
                    <a:pt x="412" y="0"/>
                  </a:lnTo>
                  <a:lnTo>
                    <a:pt x="501" y="0"/>
                  </a:lnTo>
                  <a:lnTo>
                    <a:pt x="609" y="0"/>
                  </a:lnTo>
                  <a:lnTo>
                    <a:pt x="731" y="0"/>
                  </a:lnTo>
                  <a:lnTo>
                    <a:pt x="867" y="0"/>
                  </a:lnTo>
                  <a:lnTo>
                    <a:pt x="1011" y="0"/>
                  </a:lnTo>
                  <a:lnTo>
                    <a:pt x="1162" y="0"/>
                  </a:lnTo>
                  <a:lnTo>
                    <a:pt x="1315" y="0"/>
                  </a:lnTo>
                  <a:lnTo>
                    <a:pt x="1469" y="0"/>
                  </a:lnTo>
                  <a:lnTo>
                    <a:pt x="1619" y="0"/>
                  </a:lnTo>
                  <a:lnTo>
                    <a:pt x="1764" y="0"/>
                  </a:lnTo>
                  <a:lnTo>
                    <a:pt x="1899" y="0"/>
                  </a:lnTo>
                  <a:lnTo>
                    <a:pt x="2022" y="0"/>
                  </a:lnTo>
                  <a:lnTo>
                    <a:pt x="2129" y="0"/>
                  </a:lnTo>
                  <a:lnTo>
                    <a:pt x="2218" y="0"/>
                  </a:lnTo>
                  <a:lnTo>
                    <a:pt x="2285" y="0"/>
                  </a:lnTo>
                  <a:lnTo>
                    <a:pt x="2328" y="0"/>
                  </a:lnTo>
                  <a:lnTo>
                    <a:pt x="2343" y="0"/>
                  </a:lnTo>
                  <a:lnTo>
                    <a:pt x="2384" y="2"/>
                  </a:lnTo>
                  <a:lnTo>
                    <a:pt x="2421" y="8"/>
                  </a:lnTo>
                  <a:lnTo>
                    <a:pt x="2454" y="17"/>
                  </a:lnTo>
                  <a:lnTo>
                    <a:pt x="2483" y="29"/>
                  </a:lnTo>
                  <a:lnTo>
                    <a:pt x="2509" y="45"/>
                  </a:lnTo>
                  <a:lnTo>
                    <a:pt x="2532" y="62"/>
                  </a:lnTo>
                  <a:lnTo>
                    <a:pt x="2552" y="81"/>
                  </a:lnTo>
                  <a:lnTo>
                    <a:pt x="2569" y="101"/>
                  </a:lnTo>
                  <a:lnTo>
                    <a:pt x="2583" y="122"/>
                  </a:lnTo>
                  <a:lnTo>
                    <a:pt x="2595" y="144"/>
                  </a:lnTo>
                  <a:lnTo>
                    <a:pt x="2605" y="165"/>
                  </a:lnTo>
                  <a:lnTo>
                    <a:pt x="2612" y="186"/>
                  </a:lnTo>
                  <a:lnTo>
                    <a:pt x="2619" y="206"/>
                  </a:lnTo>
                  <a:lnTo>
                    <a:pt x="2623" y="225"/>
                  </a:lnTo>
                  <a:lnTo>
                    <a:pt x="2626" y="243"/>
                  </a:lnTo>
                  <a:lnTo>
                    <a:pt x="2629" y="258"/>
                  </a:lnTo>
                  <a:lnTo>
                    <a:pt x="2630" y="270"/>
                  </a:lnTo>
                  <a:lnTo>
                    <a:pt x="2631" y="279"/>
                  </a:lnTo>
                  <a:lnTo>
                    <a:pt x="2631" y="285"/>
                  </a:lnTo>
                  <a:lnTo>
                    <a:pt x="2631" y="288"/>
                  </a:lnTo>
                  <a:lnTo>
                    <a:pt x="2631" y="291"/>
                  </a:lnTo>
                  <a:lnTo>
                    <a:pt x="2631" y="303"/>
                  </a:lnTo>
                  <a:lnTo>
                    <a:pt x="2631" y="320"/>
                  </a:lnTo>
                  <a:lnTo>
                    <a:pt x="2631" y="343"/>
                  </a:lnTo>
                  <a:lnTo>
                    <a:pt x="2631" y="371"/>
                  </a:lnTo>
                  <a:lnTo>
                    <a:pt x="2631" y="403"/>
                  </a:lnTo>
                  <a:lnTo>
                    <a:pt x="2631" y="439"/>
                  </a:lnTo>
                  <a:lnTo>
                    <a:pt x="2631" y="477"/>
                  </a:lnTo>
                  <a:lnTo>
                    <a:pt x="2631" y="516"/>
                  </a:lnTo>
                  <a:lnTo>
                    <a:pt x="2631" y="556"/>
                  </a:lnTo>
                  <a:lnTo>
                    <a:pt x="2631" y="596"/>
                  </a:lnTo>
                  <a:lnTo>
                    <a:pt x="2631" y="635"/>
                  </a:lnTo>
                  <a:lnTo>
                    <a:pt x="2631" y="673"/>
                  </a:lnTo>
                  <a:lnTo>
                    <a:pt x="2631" y="708"/>
                  </a:lnTo>
                  <a:lnTo>
                    <a:pt x="2631" y="741"/>
                  </a:lnTo>
                  <a:lnTo>
                    <a:pt x="2631" y="769"/>
                  </a:lnTo>
                  <a:lnTo>
                    <a:pt x="2631" y="792"/>
                  </a:lnTo>
                  <a:lnTo>
                    <a:pt x="2631" y="809"/>
                  </a:lnTo>
                  <a:lnTo>
                    <a:pt x="2631" y="821"/>
                  </a:lnTo>
                  <a:lnTo>
                    <a:pt x="2631" y="824"/>
                  </a:lnTo>
                  <a:lnTo>
                    <a:pt x="2629" y="866"/>
                  </a:lnTo>
                  <a:lnTo>
                    <a:pt x="2623" y="903"/>
                  </a:lnTo>
                  <a:lnTo>
                    <a:pt x="2613" y="936"/>
                  </a:lnTo>
                  <a:lnTo>
                    <a:pt x="2601" y="965"/>
                  </a:lnTo>
                  <a:lnTo>
                    <a:pt x="2586" y="991"/>
                  </a:lnTo>
                  <a:lnTo>
                    <a:pt x="2569" y="1014"/>
                  </a:lnTo>
                  <a:lnTo>
                    <a:pt x="2550" y="1033"/>
                  </a:lnTo>
                  <a:lnTo>
                    <a:pt x="2530" y="1050"/>
                  </a:lnTo>
                  <a:lnTo>
                    <a:pt x="2508" y="1065"/>
                  </a:lnTo>
                  <a:lnTo>
                    <a:pt x="2487" y="1076"/>
                  </a:lnTo>
                  <a:lnTo>
                    <a:pt x="2465" y="1086"/>
                  </a:lnTo>
                  <a:lnTo>
                    <a:pt x="2444" y="1094"/>
                  </a:lnTo>
                  <a:lnTo>
                    <a:pt x="2424" y="1100"/>
                  </a:lnTo>
                  <a:lnTo>
                    <a:pt x="2405" y="1105"/>
                  </a:lnTo>
                  <a:lnTo>
                    <a:pt x="2388" y="1108"/>
                  </a:lnTo>
                  <a:lnTo>
                    <a:pt x="2373" y="1110"/>
                  </a:lnTo>
                  <a:lnTo>
                    <a:pt x="2360" y="1111"/>
                  </a:lnTo>
                  <a:lnTo>
                    <a:pt x="2351" y="1112"/>
                  </a:lnTo>
                  <a:lnTo>
                    <a:pt x="2345" y="1112"/>
                  </a:lnTo>
                  <a:lnTo>
                    <a:pt x="2343" y="1112"/>
                  </a:lnTo>
                  <a:lnTo>
                    <a:pt x="2328" y="1112"/>
                  </a:lnTo>
                  <a:lnTo>
                    <a:pt x="2285" y="1112"/>
                  </a:lnTo>
                  <a:lnTo>
                    <a:pt x="2218" y="1112"/>
                  </a:lnTo>
                  <a:lnTo>
                    <a:pt x="2129" y="1112"/>
                  </a:lnTo>
                  <a:lnTo>
                    <a:pt x="2022" y="1112"/>
                  </a:lnTo>
                  <a:lnTo>
                    <a:pt x="1899" y="1112"/>
                  </a:lnTo>
                  <a:lnTo>
                    <a:pt x="1764" y="1112"/>
                  </a:lnTo>
                  <a:lnTo>
                    <a:pt x="1619" y="1112"/>
                  </a:lnTo>
                  <a:lnTo>
                    <a:pt x="1469" y="1112"/>
                  </a:lnTo>
                  <a:lnTo>
                    <a:pt x="1315" y="1112"/>
                  </a:lnTo>
                  <a:lnTo>
                    <a:pt x="1162" y="1112"/>
                  </a:lnTo>
                  <a:lnTo>
                    <a:pt x="1011" y="1112"/>
                  </a:lnTo>
                  <a:lnTo>
                    <a:pt x="867" y="1112"/>
                  </a:lnTo>
                  <a:lnTo>
                    <a:pt x="731" y="1112"/>
                  </a:lnTo>
                  <a:lnTo>
                    <a:pt x="609" y="1112"/>
                  </a:lnTo>
                  <a:lnTo>
                    <a:pt x="501" y="1112"/>
                  </a:lnTo>
                  <a:lnTo>
                    <a:pt x="412" y="1112"/>
                  </a:lnTo>
                  <a:lnTo>
                    <a:pt x="345" y="1112"/>
                  </a:lnTo>
                  <a:lnTo>
                    <a:pt x="302" y="1112"/>
                  </a:lnTo>
                  <a:lnTo>
                    <a:pt x="288" y="1112"/>
                  </a:lnTo>
                  <a:lnTo>
                    <a:pt x="246" y="1110"/>
                  </a:lnTo>
                  <a:lnTo>
                    <a:pt x="209" y="1104"/>
                  </a:lnTo>
                  <a:lnTo>
                    <a:pt x="176" y="1095"/>
                  </a:lnTo>
                  <a:lnTo>
                    <a:pt x="147" y="1083"/>
                  </a:lnTo>
                  <a:lnTo>
                    <a:pt x="121" y="1067"/>
                  </a:lnTo>
                  <a:lnTo>
                    <a:pt x="98" y="1050"/>
                  </a:lnTo>
                  <a:lnTo>
                    <a:pt x="79" y="1031"/>
                  </a:lnTo>
                  <a:lnTo>
                    <a:pt x="62" y="1011"/>
                  </a:lnTo>
                  <a:lnTo>
                    <a:pt x="47" y="990"/>
                  </a:lnTo>
                  <a:lnTo>
                    <a:pt x="36" y="968"/>
                  </a:lnTo>
                  <a:lnTo>
                    <a:pt x="26" y="947"/>
                  </a:lnTo>
                  <a:lnTo>
                    <a:pt x="18" y="926"/>
                  </a:lnTo>
                  <a:lnTo>
                    <a:pt x="12" y="906"/>
                  </a:lnTo>
                  <a:lnTo>
                    <a:pt x="7" y="887"/>
                  </a:lnTo>
                </a:path>
              </a:pathLst>
            </a:custGeom>
            <a:solidFill>
              <a:srgbClr val="CF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107446" y="4886323"/>
              <a:ext cx="2217268" cy="912817"/>
              <a:chOff x="1107446" y="4886323"/>
              <a:chExt cx="2217268" cy="912817"/>
            </a:xfrm>
          </p:grpSpPr>
          <p:sp>
            <p:nvSpPr>
              <p:cNvPr id="71" name="Freeform 144"/>
              <p:cNvSpPr>
                <a:spLocks/>
              </p:cNvSpPr>
              <p:nvPr/>
            </p:nvSpPr>
            <p:spPr bwMode="auto">
              <a:xfrm>
                <a:off x="3047312" y="5277349"/>
                <a:ext cx="277402" cy="285017"/>
              </a:xfrm>
              <a:custGeom>
                <a:avLst/>
                <a:gdLst>
                  <a:gd name="T0" fmla="*/ 0 w 307"/>
                  <a:gd name="T1" fmla="*/ 221 h 449"/>
                  <a:gd name="T2" fmla="*/ 0 w 307"/>
                  <a:gd name="T3" fmla="*/ 221 h 449"/>
                  <a:gd name="T4" fmla="*/ 307 w 307"/>
                  <a:gd name="T5" fmla="*/ 0 h 449"/>
                  <a:gd name="T6" fmla="*/ 307 w 307"/>
                  <a:gd name="T7" fmla="*/ 448 h 449"/>
                  <a:gd name="T8" fmla="*/ 0 w 307"/>
                  <a:gd name="T9" fmla="*/ 22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449">
                    <a:moveTo>
                      <a:pt x="0" y="221"/>
                    </a:moveTo>
                    <a:lnTo>
                      <a:pt x="0" y="221"/>
                    </a:lnTo>
                    <a:lnTo>
                      <a:pt x="307" y="0"/>
                    </a:lnTo>
                    <a:lnTo>
                      <a:pt x="307" y="448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45"/>
              <p:cNvSpPr>
                <a:spLocks/>
              </p:cNvSpPr>
              <p:nvPr/>
            </p:nvSpPr>
            <p:spPr bwMode="auto">
              <a:xfrm>
                <a:off x="2660575" y="5604262"/>
                <a:ext cx="405712" cy="194878"/>
              </a:xfrm>
              <a:custGeom>
                <a:avLst/>
                <a:gdLst>
                  <a:gd name="T0" fmla="*/ 227 w 449"/>
                  <a:gd name="T1" fmla="*/ 0 h 307"/>
                  <a:gd name="T2" fmla="*/ 227 w 449"/>
                  <a:gd name="T3" fmla="*/ 0 h 307"/>
                  <a:gd name="T4" fmla="*/ 448 w 449"/>
                  <a:gd name="T5" fmla="*/ 307 h 307"/>
                  <a:gd name="T6" fmla="*/ 0 w 449"/>
                  <a:gd name="T7" fmla="*/ 307 h 307"/>
                  <a:gd name="T8" fmla="*/ 227 w 44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7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46"/>
              <p:cNvSpPr>
                <a:spLocks/>
              </p:cNvSpPr>
              <p:nvPr/>
            </p:nvSpPr>
            <p:spPr bwMode="auto">
              <a:xfrm>
                <a:off x="2660575" y="4886323"/>
                <a:ext cx="405712" cy="195513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CF0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 Box 155"/>
              <p:cNvSpPr txBox="1">
                <a:spLocks noChangeArrowheads="1"/>
              </p:cNvSpPr>
              <p:nvPr/>
            </p:nvSpPr>
            <p:spPr bwMode="auto">
              <a:xfrm>
                <a:off x="1107446" y="5266121"/>
                <a:ext cx="1562699" cy="341153"/>
              </a:xfrm>
              <a:prstGeom prst="rect">
                <a:avLst/>
              </a:prstGeom>
              <a:solidFill>
                <a:srgbClr val="CF0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79388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lvl="1" eaLnBrk="1" hangingPunct="1">
                  <a:lnSpc>
                    <a:spcPct val="104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Active Start</a:t>
                </a:r>
              </a:p>
              <a:p>
                <a:pPr lvl="1" eaLnBrk="1" hangingPunct="1">
                  <a:spcBef>
                    <a:spcPts val="125"/>
                  </a:spcBef>
                </a:pPr>
                <a:r>
                  <a:rPr lang="en-GB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Males and Females 0-6</a:t>
                </a:r>
                <a:endParaRPr lang="de-CH" sz="1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1340207" y="3979765"/>
            <a:ext cx="3205937" cy="916286"/>
            <a:chOff x="920261" y="4921101"/>
            <a:chExt cx="2404453" cy="916286"/>
          </a:xfrm>
        </p:grpSpPr>
        <p:sp>
          <p:nvSpPr>
            <p:cNvPr id="80" name="Freeform 143"/>
            <p:cNvSpPr>
              <a:spLocks/>
            </p:cNvSpPr>
            <p:nvPr/>
          </p:nvSpPr>
          <p:spPr bwMode="auto">
            <a:xfrm>
              <a:off x="920261" y="5116113"/>
              <a:ext cx="2378249" cy="706513"/>
            </a:xfrm>
            <a:custGeom>
              <a:avLst/>
              <a:gdLst>
                <a:gd name="T0" fmla="*/ 2 w 2632"/>
                <a:gd name="T1" fmla="*/ 854 h 1113"/>
                <a:gd name="T2" fmla="*/ 0 w 2632"/>
                <a:gd name="T3" fmla="*/ 827 h 1113"/>
                <a:gd name="T4" fmla="*/ 0 w 2632"/>
                <a:gd name="T5" fmla="*/ 809 h 1113"/>
                <a:gd name="T6" fmla="*/ 0 w 2632"/>
                <a:gd name="T7" fmla="*/ 741 h 1113"/>
                <a:gd name="T8" fmla="*/ 0 w 2632"/>
                <a:gd name="T9" fmla="*/ 635 h 1113"/>
                <a:gd name="T10" fmla="*/ 0 w 2632"/>
                <a:gd name="T11" fmla="*/ 516 h 1113"/>
                <a:gd name="T12" fmla="*/ 0 w 2632"/>
                <a:gd name="T13" fmla="*/ 403 h 1113"/>
                <a:gd name="T14" fmla="*/ 0 w 2632"/>
                <a:gd name="T15" fmla="*/ 320 h 1113"/>
                <a:gd name="T16" fmla="*/ 0 w 2632"/>
                <a:gd name="T17" fmla="*/ 288 h 1113"/>
                <a:gd name="T18" fmla="*/ 17 w 2632"/>
                <a:gd name="T19" fmla="*/ 176 h 1113"/>
                <a:gd name="T20" fmla="*/ 62 w 2632"/>
                <a:gd name="T21" fmla="*/ 98 h 1113"/>
                <a:gd name="T22" fmla="*/ 122 w 2632"/>
                <a:gd name="T23" fmla="*/ 47 h 1113"/>
                <a:gd name="T24" fmla="*/ 186 w 2632"/>
                <a:gd name="T25" fmla="*/ 18 h 1113"/>
                <a:gd name="T26" fmla="*/ 243 w 2632"/>
                <a:gd name="T27" fmla="*/ 4 h 1113"/>
                <a:gd name="T28" fmla="*/ 279 w 2632"/>
                <a:gd name="T29" fmla="*/ 0 h 1113"/>
                <a:gd name="T30" fmla="*/ 302 w 2632"/>
                <a:gd name="T31" fmla="*/ 0 h 1113"/>
                <a:gd name="T32" fmla="*/ 501 w 2632"/>
                <a:gd name="T33" fmla="*/ 0 h 1113"/>
                <a:gd name="T34" fmla="*/ 867 w 2632"/>
                <a:gd name="T35" fmla="*/ 0 h 1113"/>
                <a:gd name="T36" fmla="*/ 1315 w 2632"/>
                <a:gd name="T37" fmla="*/ 0 h 1113"/>
                <a:gd name="T38" fmla="*/ 1764 w 2632"/>
                <a:gd name="T39" fmla="*/ 0 h 1113"/>
                <a:gd name="T40" fmla="*/ 2129 w 2632"/>
                <a:gd name="T41" fmla="*/ 0 h 1113"/>
                <a:gd name="T42" fmla="*/ 2328 w 2632"/>
                <a:gd name="T43" fmla="*/ 0 h 1113"/>
                <a:gd name="T44" fmla="*/ 2421 w 2632"/>
                <a:gd name="T45" fmla="*/ 8 h 1113"/>
                <a:gd name="T46" fmla="*/ 2509 w 2632"/>
                <a:gd name="T47" fmla="*/ 45 h 1113"/>
                <a:gd name="T48" fmla="*/ 2569 w 2632"/>
                <a:gd name="T49" fmla="*/ 101 h 1113"/>
                <a:gd name="T50" fmla="*/ 2605 w 2632"/>
                <a:gd name="T51" fmla="*/ 165 h 1113"/>
                <a:gd name="T52" fmla="*/ 2623 w 2632"/>
                <a:gd name="T53" fmla="*/ 225 h 1113"/>
                <a:gd name="T54" fmla="*/ 2630 w 2632"/>
                <a:gd name="T55" fmla="*/ 270 h 1113"/>
                <a:gd name="T56" fmla="*/ 2631 w 2632"/>
                <a:gd name="T57" fmla="*/ 288 h 1113"/>
                <a:gd name="T58" fmla="*/ 2631 w 2632"/>
                <a:gd name="T59" fmla="*/ 320 h 1113"/>
                <a:gd name="T60" fmla="*/ 2631 w 2632"/>
                <a:gd name="T61" fmla="*/ 403 h 1113"/>
                <a:gd name="T62" fmla="*/ 2631 w 2632"/>
                <a:gd name="T63" fmla="*/ 516 h 1113"/>
                <a:gd name="T64" fmla="*/ 2631 w 2632"/>
                <a:gd name="T65" fmla="*/ 635 h 1113"/>
                <a:gd name="T66" fmla="*/ 2631 w 2632"/>
                <a:gd name="T67" fmla="*/ 741 h 1113"/>
                <a:gd name="T68" fmla="*/ 2631 w 2632"/>
                <a:gd name="T69" fmla="*/ 809 h 1113"/>
                <a:gd name="T70" fmla="*/ 2629 w 2632"/>
                <a:gd name="T71" fmla="*/ 866 h 1113"/>
                <a:gd name="T72" fmla="*/ 2601 w 2632"/>
                <a:gd name="T73" fmla="*/ 965 h 1113"/>
                <a:gd name="T74" fmla="*/ 2550 w 2632"/>
                <a:gd name="T75" fmla="*/ 1033 h 1113"/>
                <a:gd name="T76" fmla="*/ 2487 w 2632"/>
                <a:gd name="T77" fmla="*/ 1076 h 1113"/>
                <a:gd name="T78" fmla="*/ 2424 w 2632"/>
                <a:gd name="T79" fmla="*/ 1100 h 1113"/>
                <a:gd name="T80" fmla="*/ 2373 w 2632"/>
                <a:gd name="T81" fmla="*/ 1110 h 1113"/>
                <a:gd name="T82" fmla="*/ 2345 w 2632"/>
                <a:gd name="T83" fmla="*/ 1112 h 1113"/>
                <a:gd name="T84" fmla="*/ 2285 w 2632"/>
                <a:gd name="T85" fmla="*/ 1112 h 1113"/>
                <a:gd name="T86" fmla="*/ 2022 w 2632"/>
                <a:gd name="T87" fmla="*/ 1112 h 1113"/>
                <a:gd name="T88" fmla="*/ 1619 w 2632"/>
                <a:gd name="T89" fmla="*/ 1112 h 1113"/>
                <a:gd name="T90" fmla="*/ 1162 w 2632"/>
                <a:gd name="T91" fmla="*/ 1112 h 1113"/>
                <a:gd name="T92" fmla="*/ 731 w 2632"/>
                <a:gd name="T93" fmla="*/ 1112 h 1113"/>
                <a:gd name="T94" fmla="*/ 412 w 2632"/>
                <a:gd name="T95" fmla="*/ 1112 h 1113"/>
                <a:gd name="T96" fmla="*/ 288 w 2632"/>
                <a:gd name="T97" fmla="*/ 1112 h 1113"/>
                <a:gd name="T98" fmla="*/ 176 w 2632"/>
                <a:gd name="T99" fmla="*/ 1095 h 1113"/>
                <a:gd name="T100" fmla="*/ 98 w 2632"/>
                <a:gd name="T101" fmla="*/ 1050 h 1113"/>
                <a:gd name="T102" fmla="*/ 47 w 2632"/>
                <a:gd name="T103" fmla="*/ 990 h 1113"/>
                <a:gd name="T104" fmla="*/ 18 w 2632"/>
                <a:gd name="T105" fmla="*/ 92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2" h="1113">
                  <a:moveTo>
                    <a:pt x="7" y="887"/>
                  </a:moveTo>
                  <a:lnTo>
                    <a:pt x="4" y="869"/>
                  </a:lnTo>
                  <a:lnTo>
                    <a:pt x="2" y="854"/>
                  </a:lnTo>
                  <a:lnTo>
                    <a:pt x="0" y="842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0" y="824"/>
                  </a:lnTo>
                  <a:lnTo>
                    <a:pt x="0" y="821"/>
                  </a:lnTo>
                  <a:lnTo>
                    <a:pt x="0" y="809"/>
                  </a:lnTo>
                  <a:lnTo>
                    <a:pt x="0" y="792"/>
                  </a:lnTo>
                  <a:lnTo>
                    <a:pt x="0" y="769"/>
                  </a:lnTo>
                  <a:lnTo>
                    <a:pt x="0" y="741"/>
                  </a:lnTo>
                  <a:lnTo>
                    <a:pt x="0" y="708"/>
                  </a:lnTo>
                  <a:lnTo>
                    <a:pt x="0" y="673"/>
                  </a:lnTo>
                  <a:lnTo>
                    <a:pt x="0" y="635"/>
                  </a:lnTo>
                  <a:lnTo>
                    <a:pt x="0" y="596"/>
                  </a:lnTo>
                  <a:lnTo>
                    <a:pt x="0" y="556"/>
                  </a:lnTo>
                  <a:lnTo>
                    <a:pt x="0" y="516"/>
                  </a:lnTo>
                  <a:lnTo>
                    <a:pt x="0" y="477"/>
                  </a:lnTo>
                  <a:lnTo>
                    <a:pt x="0" y="439"/>
                  </a:lnTo>
                  <a:lnTo>
                    <a:pt x="0" y="403"/>
                  </a:lnTo>
                  <a:lnTo>
                    <a:pt x="0" y="371"/>
                  </a:lnTo>
                  <a:lnTo>
                    <a:pt x="0" y="343"/>
                  </a:lnTo>
                  <a:lnTo>
                    <a:pt x="0" y="320"/>
                  </a:lnTo>
                  <a:lnTo>
                    <a:pt x="0" y="303"/>
                  </a:lnTo>
                  <a:lnTo>
                    <a:pt x="0" y="291"/>
                  </a:lnTo>
                  <a:lnTo>
                    <a:pt x="0" y="288"/>
                  </a:lnTo>
                  <a:lnTo>
                    <a:pt x="2" y="246"/>
                  </a:lnTo>
                  <a:lnTo>
                    <a:pt x="8" y="209"/>
                  </a:lnTo>
                  <a:lnTo>
                    <a:pt x="17" y="176"/>
                  </a:lnTo>
                  <a:lnTo>
                    <a:pt x="29" y="147"/>
                  </a:lnTo>
                  <a:lnTo>
                    <a:pt x="45" y="121"/>
                  </a:lnTo>
                  <a:lnTo>
                    <a:pt x="62" y="98"/>
                  </a:lnTo>
                  <a:lnTo>
                    <a:pt x="81" y="79"/>
                  </a:lnTo>
                  <a:lnTo>
                    <a:pt x="101" y="62"/>
                  </a:lnTo>
                  <a:lnTo>
                    <a:pt x="122" y="47"/>
                  </a:lnTo>
                  <a:lnTo>
                    <a:pt x="144" y="36"/>
                  </a:lnTo>
                  <a:lnTo>
                    <a:pt x="165" y="26"/>
                  </a:lnTo>
                  <a:lnTo>
                    <a:pt x="186" y="18"/>
                  </a:lnTo>
                  <a:lnTo>
                    <a:pt x="206" y="12"/>
                  </a:lnTo>
                  <a:lnTo>
                    <a:pt x="225" y="7"/>
                  </a:lnTo>
                  <a:lnTo>
                    <a:pt x="243" y="4"/>
                  </a:lnTo>
                  <a:lnTo>
                    <a:pt x="258" y="2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45" y="0"/>
                  </a:lnTo>
                  <a:lnTo>
                    <a:pt x="412" y="0"/>
                  </a:lnTo>
                  <a:lnTo>
                    <a:pt x="501" y="0"/>
                  </a:lnTo>
                  <a:lnTo>
                    <a:pt x="609" y="0"/>
                  </a:lnTo>
                  <a:lnTo>
                    <a:pt x="731" y="0"/>
                  </a:lnTo>
                  <a:lnTo>
                    <a:pt x="867" y="0"/>
                  </a:lnTo>
                  <a:lnTo>
                    <a:pt x="1011" y="0"/>
                  </a:lnTo>
                  <a:lnTo>
                    <a:pt x="1162" y="0"/>
                  </a:lnTo>
                  <a:lnTo>
                    <a:pt x="1315" y="0"/>
                  </a:lnTo>
                  <a:lnTo>
                    <a:pt x="1469" y="0"/>
                  </a:lnTo>
                  <a:lnTo>
                    <a:pt x="1619" y="0"/>
                  </a:lnTo>
                  <a:lnTo>
                    <a:pt x="1764" y="0"/>
                  </a:lnTo>
                  <a:lnTo>
                    <a:pt x="1899" y="0"/>
                  </a:lnTo>
                  <a:lnTo>
                    <a:pt x="2022" y="0"/>
                  </a:lnTo>
                  <a:lnTo>
                    <a:pt x="2129" y="0"/>
                  </a:lnTo>
                  <a:lnTo>
                    <a:pt x="2218" y="0"/>
                  </a:lnTo>
                  <a:lnTo>
                    <a:pt x="2285" y="0"/>
                  </a:lnTo>
                  <a:lnTo>
                    <a:pt x="2328" y="0"/>
                  </a:lnTo>
                  <a:lnTo>
                    <a:pt x="2343" y="0"/>
                  </a:lnTo>
                  <a:lnTo>
                    <a:pt x="2384" y="2"/>
                  </a:lnTo>
                  <a:lnTo>
                    <a:pt x="2421" y="8"/>
                  </a:lnTo>
                  <a:lnTo>
                    <a:pt x="2454" y="17"/>
                  </a:lnTo>
                  <a:lnTo>
                    <a:pt x="2483" y="29"/>
                  </a:lnTo>
                  <a:lnTo>
                    <a:pt x="2509" y="45"/>
                  </a:lnTo>
                  <a:lnTo>
                    <a:pt x="2532" y="62"/>
                  </a:lnTo>
                  <a:lnTo>
                    <a:pt x="2552" y="81"/>
                  </a:lnTo>
                  <a:lnTo>
                    <a:pt x="2569" y="101"/>
                  </a:lnTo>
                  <a:lnTo>
                    <a:pt x="2583" y="122"/>
                  </a:lnTo>
                  <a:lnTo>
                    <a:pt x="2595" y="144"/>
                  </a:lnTo>
                  <a:lnTo>
                    <a:pt x="2605" y="165"/>
                  </a:lnTo>
                  <a:lnTo>
                    <a:pt x="2612" y="186"/>
                  </a:lnTo>
                  <a:lnTo>
                    <a:pt x="2619" y="206"/>
                  </a:lnTo>
                  <a:lnTo>
                    <a:pt x="2623" y="225"/>
                  </a:lnTo>
                  <a:lnTo>
                    <a:pt x="2626" y="243"/>
                  </a:lnTo>
                  <a:lnTo>
                    <a:pt x="2629" y="258"/>
                  </a:lnTo>
                  <a:lnTo>
                    <a:pt x="2630" y="270"/>
                  </a:lnTo>
                  <a:lnTo>
                    <a:pt x="2631" y="279"/>
                  </a:lnTo>
                  <a:lnTo>
                    <a:pt x="2631" y="285"/>
                  </a:lnTo>
                  <a:lnTo>
                    <a:pt x="2631" y="288"/>
                  </a:lnTo>
                  <a:lnTo>
                    <a:pt x="2631" y="291"/>
                  </a:lnTo>
                  <a:lnTo>
                    <a:pt x="2631" y="303"/>
                  </a:lnTo>
                  <a:lnTo>
                    <a:pt x="2631" y="320"/>
                  </a:lnTo>
                  <a:lnTo>
                    <a:pt x="2631" y="343"/>
                  </a:lnTo>
                  <a:lnTo>
                    <a:pt x="2631" y="371"/>
                  </a:lnTo>
                  <a:lnTo>
                    <a:pt x="2631" y="403"/>
                  </a:lnTo>
                  <a:lnTo>
                    <a:pt x="2631" y="439"/>
                  </a:lnTo>
                  <a:lnTo>
                    <a:pt x="2631" y="477"/>
                  </a:lnTo>
                  <a:lnTo>
                    <a:pt x="2631" y="516"/>
                  </a:lnTo>
                  <a:lnTo>
                    <a:pt x="2631" y="556"/>
                  </a:lnTo>
                  <a:lnTo>
                    <a:pt x="2631" y="596"/>
                  </a:lnTo>
                  <a:lnTo>
                    <a:pt x="2631" y="635"/>
                  </a:lnTo>
                  <a:lnTo>
                    <a:pt x="2631" y="673"/>
                  </a:lnTo>
                  <a:lnTo>
                    <a:pt x="2631" y="708"/>
                  </a:lnTo>
                  <a:lnTo>
                    <a:pt x="2631" y="741"/>
                  </a:lnTo>
                  <a:lnTo>
                    <a:pt x="2631" y="769"/>
                  </a:lnTo>
                  <a:lnTo>
                    <a:pt x="2631" y="792"/>
                  </a:lnTo>
                  <a:lnTo>
                    <a:pt x="2631" y="809"/>
                  </a:lnTo>
                  <a:lnTo>
                    <a:pt x="2631" y="821"/>
                  </a:lnTo>
                  <a:lnTo>
                    <a:pt x="2631" y="824"/>
                  </a:lnTo>
                  <a:lnTo>
                    <a:pt x="2629" y="866"/>
                  </a:lnTo>
                  <a:lnTo>
                    <a:pt x="2623" y="903"/>
                  </a:lnTo>
                  <a:lnTo>
                    <a:pt x="2613" y="936"/>
                  </a:lnTo>
                  <a:lnTo>
                    <a:pt x="2601" y="965"/>
                  </a:lnTo>
                  <a:lnTo>
                    <a:pt x="2586" y="991"/>
                  </a:lnTo>
                  <a:lnTo>
                    <a:pt x="2569" y="1014"/>
                  </a:lnTo>
                  <a:lnTo>
                    <a:pt x="2550" y="1033"/>
                  </a:lnTo>
                  <a:lnTo>
                    <a:pt x="2530" y="1050"/>
                  </a:lnTo>
                  <a:lnTo>
                    <a:pt x="2508" y="1065"/>
                  </a:lnTo>
                  <a:lnTo>
                    <a:pt x="2487" y="1076"/>
                  </a:lnTo>
                  <a:lnTo>
                    <a:pt x="2465" y="1086"/>
                  </a:lnTo>
                  <a:lnTo>
                    <a:pt x="2444" y="1094"/>
                  </a:lnTo>
                  <a:lnTo>
                    <a:pt x="2424" y="1100"/>
                  </a:lnTo>
                  <a:lnTo>
                    <a:pt x="2405" y="1105"/>
                  </a:lnTo>
                  <a:lnTo>
                    <a:pt x="2388" y="1108"/>
                  </a:lnTo>
                  <a:lnTo>
                    <a:pt x="2373" y="1110"/>
                  </a:lnTo>
                  <a:lnTo>
                    <a:pt x="2360" y="1111"/>
                  </a:lnTo>
                  <a:lnTo>
                    <a:pt x="2351" y="1112"/>
                  </a:lnTo>
                  <a:lnTo>
                    <a:pt x="2345" y="1112"/>
                  </a:lnTo>
                  <a:lnTo>
                    <a:pt x="2343" y="1112"/>
                  </a:lnTo>
                  <a:lnTo>
                    <a:pt x="2328" y="1112"/>
                  </a:lnTo>
                  <a:lnTo>
                    <a:pt x="2285" y="1112"/>
                  </a:lnTo>
                  <a:lnTo>
                    <a:pt x="2218" y="1112"/>
                  </a:lnTo>
                  <a:lnTo>
                    <a:pt x="2129" y="1112"/>
                  </a:lnTo>
                  <a:lnTo>
                    <a:pt x="2022" y="1112"/>
                  </a:lnTo>
                  <a:lnTo>
                    <a:pt x="1899" y="1112"/>
                  </a:lnTo>
                  <a:lnTo>
                    <a:pt x="1764" y="1112"/>
                  </a:lnTo>
                  <a:lnTo>
                    <a:pt x="1619" y="1112"/>
                  </a:lnTo>
                  <a:lnTo>
                    <a:pt x="1469" y="1112"/>
                  </a:lnTo>
                  <a:lnTo>
                    <a:pt x="1315" y="1112"/>
                  </a:lnTo>
                  <a:lnTo>
                    <a:pt x="1162" y="1112"/>
                  </a:lnTo>
                  <a:lnTo>
                    <a:pt x="1011" y="1112"/>
                  </a:lnTo>
                  <a:lnTo>
                    <a:pt x="867" y="1112"/>
                  </a:lnTo>
                  <a:lnTo>
                    <a:pt x="731" y="1112"/>
                  </a:lnTo>
                  <a:lnTo>
                    <a:pt x="609" y="1112"/>
                  </a:lnTo>
                  <a:lnTo>
                    <a:pt x="501" y="1112"/>
                  </a:lnTo>
                  <a:lnTo>
                    <a:pt x="412" y="1112"/>
                  </a:lnTo>
                  <a:lnTo>
                    <a:pt x="345" y="1112"/>
                  </a:lnTo>
                  <a:lnTo>
                    <a:pt x="302" y="1112"/>
                  </a:lnTo>
                  <a:lnTo>
                    <a:pt x="288" y="1112"/>
                  </a:lnTo>
                  <a:lnTo>
                    <a:pt x="246" y="1110"/>
                  </a:lnTo>
                  <a:lnTo>
                    <a:pt x="209" y="1104"/>
                  </a:lnTo>
                  <a:lnTo>
                    <a:pt x="176" y="1095"/>
                  </a:lnTo>
                  <a:lnTo>
                    <a:pt x="147" y="1083"/>
                  </a:lnTo>
                  <a:lnTo>
                    <a:pt x="121" y="1067"/>
                  </a:lnTo>
                  <a:lnTo>
                    <a:pt x="98" y="1050"/>
                  </a:lnTo>
                  <a:lnTo>
                    <a:pt x="79" y="1031"/>
                  </a:lnTo>
                  <a:lnTo>
                    <a:pt x="62" y="1011"/>
                  </a:lnTo>
                  <a:lnTo>
                    <a:pt x="47" y="990"/>
                  </a:lnTo>
                  <a:lnTo>
                    <a:pt x="36" y="968"/>
                  </a:lnTo>
                  <a:lnTo>
                    <a:pt x="26" y="947"/>
                  </a:lnTo>
                  <a:lnTo>
                    <a:pt x="18" y="926"/>
                  </a:lnTo>
                  <a:lnTo>
                    <a:pt x="12" y="906"/>
                  </a:lnTo>
                  <a:lnTo>
                    <a:pt x="7" y="88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 Box 140"/>
            <p:cNvSpPr txBox="1">
              <a:spLocks noChangeArrowheads="1"/>
            </p:cNvSpPr>
            <p:nvPr/>
          </p:nvSpPr>
          <p:spPr bwMode="auto">
            <a:xfrm>
              <a:off x="1084223" y="5298177"/>
              <a:ext cx="1664414" cy="342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Learning to Train</a:t>
              </a:r>
              <a:endParaRPr lang="en-GB" sz="12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lvl="1" eaLnBrk="1" hangingPunct="1">
                <a:spcBef>
                  <a:spcPts val="138"/>
                </a:spcBef>
              </a:pPr>
              <a:r>
                <a:rPr lang="en-GB" sz="10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Males 9-12 Females 8-11</a:t>
              </a:r>
              <a:endParaRPr lang="de-CH" sz="1800" b="1" dirty="0">
                <a:cs typeface="Arial" panose="020B0604020202020204" pitchFamily="34" charset="0"/>
              </a:endParaRPr>
            </a:p>
          </p:txBody>
        </p:sp>
        <p:sp>
          <p:nvSpPr>
            <p:cNvPr id="82" name="Freeform 144"/>
            <p:cNvSpPr>
              <a:spLocks/>
            </p:cNvSpPr>
            <p:nvPr/>
          </p:nvSpPr>
          <p:spPr bwMode="auto">
            <a:xfrm>
              <a:off x="3047312" y="5277349"/>
              <a:ext cx="277402" cy="285017"/>
            </a:xfrm>
            <a:custGeom>
              <a:avLst/>
              <a:gdLst>
                <a:gd name="T0" fmla="*/ 0 w 307"/>
                <a:gd name="T1" fmla="*/ 221 h 449"/>
                <a:gd name="T2" fmla="*/ 0 w 307"/>
                <a:gd name="T3" fmla="*/ 221 h 449"/>
                <a:gd name="T4" fmla="*/ 307 w 307"/>
                <a:gd name="T5" fmla="*/ 0 h 449"/>
                <a:gd name="T6" fmla="*/ 307 w 307"/>
                <a:gd name="T7" fmla="*/ 448 h 449"/>
                <a:gd name="T8" fmla="*/ 0 w 307"/>
                <a:gd name="T9" fmla="*/ 22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449">
                  <a:moveTo>
                    <a:pt x="0" y="221"/>
                  </a:moveTo>
                  <a:lnTo>
                    <a:pt x="0" y="221"/>
                  </a:lnTo>
                  <a:lnTo>
                    <a:pt x="307" y="0"/>
                  </a:lnTo>
                  <a:lnTo>
                    <a:pt x="307" y="448"/>
                  </a:lnTo>
                  <a:lnTo>
                    <a:pt x="0" y="2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145"/>
            <p:cNvSpPr>
              <a:spLocks/>
            </p:cNvSpPr>
            <p:nvPr/>
          </p:nvSpPr>
          <p:spPr bwMode="auto">
            <a:xfrm>
              <a:off x="2670473" y="5642509"/>
              <a:ext cx="405712" cy="194878"/>
            </a:xfrm>
            <a:custGeom>
              <a:avLst/>
              <a:gdLst>
                <a:gd name="T0" fmla="*/ 227 w 449"/>
                <a:gd name="T1" fmla="*/ 0 h 307"/>
                <a:gd name="T2" fmla="*/ 227 w 449"/>
                <a:gd name="T3" fmla="*/ 0 h 307"/>
                <a:gd name="T4" fmla="*/ 448 w 449"/>
                <a:gd name="T5" fmla="*/ 307 h 307"/>
                <a:gd name="T6" fmla="*/ 0 w 449"/>
                <a:gd name="T7" fmla="*/ 307 h 307"/>
                <a:gd name="T8" fmla="*/ 227 w 449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07">
                  <a:moveTo>
                    <a:pt x="227" y="0"/>
                  </a:moveTo>
                  <a:lnTo>
                    <a:pt x="227" y="0"/>
                  </a:lnTo>
                  <a:lnTo>
                    <a:pt x="448" y="307"/>
                  </a:lnTo>
                  <a:lnTo>
                    <a:pt x="0" y="307"/>
                  </a:lnTo>
                  <a:lnTo>
                    <a:pt x="227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2660576" y="4921101"/>
              <a:ext cx="405712" cy="195076"/>
            </a:xfrm>
            <a:custGeom>
              <a:avLst/>
              <a:gdLst>
                <a:gd name="T0" fmla="*/ 227 w 449"/>
                <a:gd name="T1" fmla="*/ 0 h 307"/>
                <a:gd name="T2" fmla="*/ 227 w 449"/>
                <a:gd name="T3" fmla="*/ 0 h 307"/>
                <a:gd name="T4" fmla="*/ 448 w 449"/>
                <a:gd name="T5" fmla="*/ 307 h 307"/>
                <a:gd name="T6" fmla="*/ 0 w 449"/>
                <a:gd name="T7" fmla="*/ 307 h 307"/>
                <a:gd name="T8" fmla="*/ 227 w 449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07">
                  <a:moveTo>
                    <a:pt x="227" y="0"/>
                  </a:moveTo>
                  <a:lnTo>
                    <a:pt x="227" y="0"/>
                  </a:lnTo>
                  <a:lnTo>
                    <a:pt x="448" y="307"/>
                  </a:lnTo>
                  <a:lnTo>
                    <a:pt x="0" y="307"/>
                  </a:lnTo>
                  <a:lnTo>
                    <a:pt x="227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788005" y="3614091"/>
            <a:ext cx="480906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87425">
              <a:lnSpc>
                <a:spcPct val="80000"/>
              </a:lnSpc>
              <a:spcBef>
                <a:spcPct val="50000"/>
              </a:spcBef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test megfelelő előkészítése, az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engine - motor” kialakítása</a:t>
            </a:r>
          </a:p>
        </p:txBody>
      </p:sp>
      <p:sp>
        <p:nvSpPr>
          <p:cNvPr id="59" name="Line 166"/>
          <p:cNvSpPr>
            <a:spLocks noChangeShapeType="1"/>
          </p:cNvSpPr>
          <p:nvPr/>
        </p:nvSpPr>
        <p:spPr bwMode="auto">
          <a:xfrm>
            <a:off x="4679806" y="3831152"/>
            <a:ext cx="193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167"/>
          <p:cNvSpPr>
            <a:spLocks noChangeShapeType="1"/>
          </p:cNvSpPr>
          <p:nvPr/>
        </p:nvSpPr>
        <p:spPr bwMode="auto">
          <a:xfrm>
            <a:off x="4639589" y="2059502"/>
            <a:ext cx="1953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170"/>
          <p:cNvSpPr>
            <a:spLocks noChangeShapeType="1"/>
          </p:cNvSpPr>
          <p:nvPr/>
        </p:nvSpPr>
        <p:spPr bwMode="auto">
          <a:xfrm>
            <a:off x="4658639" y="3002477"/>
            <a:ext cx="193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73"/>
          <p:cNvSpPr txBox="1">
            <a:spLocks noChangeArrowheads="1"/>
          </p:cNvSpPr>
          <p:nvPr/>
        </p:nvSpPr>
        <p:spPr bwMode="auto">
          <a:xfrm>
            <a:off x="6807055" y="1808101"/>
            <a:ext cx="44114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F0E03"/>
              </a:buClr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képességek-készségek maximalizálása,  a teljesítményre törekvés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173"/>
          <p:cNvSpPr txBox="1">
            <a:spLocks noChangeArrowheads="1"/>
          </p:cNvSpPr>
          <p:nvPr/>
        </p:nvSpPr>
        <p:spPr bwMode="auto">
          <a:xfrm>
            <a:off x="6781655" y="1197137"/>
            <a:ext cx="3304053" cy="28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87425">
              <a:lnSpc>
                <a:spcPct val="80000"/>
              </a:lnSpc>
              <a:spcBef>
                <a:spcPct val="50000"/>
              </a:spcBef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egész életre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113"/>
          <p:cNvGrpSpPr>
            <a:grpSpLocks/>
          </p:cNvGrpSpPr>
          <p:nvPr/>
        </p:nvGrpSpPr>
        <p:grpSpPr bwMode="auto">
          <a:xfrm>
            <a:off x="1329123" y="772039"/>
            <a:ext cx="3194049" cy="915988"/>
            <a:chOff x="3218" y="4043"/>
            <a:chExt cx="2652" cy="1442"/>
          </a:xfrm>
        </p:grpSpPr>
        <p:grpSp>
          <p:nvGrpSpPr>
            <p:cNvPr id="65" name="Group 114"/>
            <p:cNvGrpSpPr>
              <a:grpSpLocks/>
            </p:cNvGrpSpPr>
            <p:nvPr/>
          </p:nvGrpSpPr>
          <p:grpSpPr bwMode="auto">
            <a:xfrm>
              <a:off x="3218" y="4043"/>
              <a:ext cx="2652" cy="1442"/>
              <a:chOff x="3218" y="4043"/>
              <a:chExt cx="2652" cy="1442"/>
            </a:xfrm>
          </p:grpSpPr>
          <p:sp>
            <p:nvSpPr>
              <p:cNvPr id="67" name="Freeform 115"/>
              <p:cNvSpPr>
                <a:spLocks/>
              </p:cNvSpPr>
              <p:nvPr/>
            </p:nvSpPr>
            <p:spPr bwMode="auto">
              <a:xfrm>
                <a:off x="3228" y="4354"/>
                <a:ext cx="2632" cy="1113"/>
              </a:xfrm>
              <a:custGeom>
                <a:avLst/>
                <a:gdLst>
                  <a:gd name="T0" fmla="*/ 2 w 2632"/>
                  <a:gd name="T1" fmla="*/ 854 h 1113"/>
                  <a:gd name="T2" fmla="*/ 0 w 2632"/>
                  <a:gd name="T3" fmla="*/ 827 h 1113"/>
                  <a:gd name="T4" fmla="*/ 0 w 2632"/>
                  <a:gd name="T5" fmla="*/ 809 h 1113"/>
                  <a:gd name="T6" fmla="*/ 0 w 2632"/>
                  <a:gd name="T7" fmla="*/ 741 h 1113"/>
                  <a:gd name="T8" fmla="*/ 0 w 2632"/>
                  <a:gd name="T9" fmla="*/ 635 h 1113"/>
                  <a:gd name="T10" fmla="*/ 0 w 2632"/>
                  <a:gd name="T11" fmla="*/ 516 h 1113"/>
                  <a:gd name="T12" fmla="*/ 0 w 2632"/>
                  <a:gd name="T13" fmla="*/ 403 h 1113"/>
                  <a:gd name="T14" fmla="*/ 0 w 2632"/>
                  <a:gd name="T15" fmla="*/ 320 h 1113"/>
                  <a:gd name="T16" fmla="*/ 0 w 2632"/>
                  <a:gd name="T17" fmla="*/ 288 h 1113"/>
                  <a:gd name="T18" fmla="*/ 17 w 2632"/>
                  <a:gd name="T19" fmla="*/ 176 h 1113"/>
                  <a:gd name="T20" fmla="*/ 62 w 2632"/>
                  <a:gd name="T21" fmla="*/ 98 h 1113"/>
                  <a:gd name="T22" fmla="*/ 122 w 2632"/>
                  <a:gd name="T23" fmla="*/ 47 h 1113"/>
                  <a:gd name="T24" fmla="*/ 186 w 2632"/>
                  <a:gd name="T25" fmla="*/ 18 h 1113"/>
                  <a:gd name="T26" fmla="*/ 243 w 2632"/>
                  <a:gd name="T27" fmla="*/ 4 h 1113"/>
                  <a:gd name="T28" fmla="*/ 279 w 2632"/>
                  <a:gd name="T29" fmla="*/ 0 h 1113"/>
                  <a:gd name="T30" fmla="*/ 302 w 2632"/>
                  <a:gd name="T31" fmla="*/ 0 h 1113"/>
                  <a:gd name="T32" fmla="*/ 501 w 2632"/>
                  <a:gd name="T33" fmla="*/ 0 h 1113"/>
                  <a:gd name="T34" fmla="*/ 867 w 2632"/>
                  <a:gd name="T35" fmla="*/ 0 h 1113"/>
                  <a:gd name="T36" fmla="*/ 1315 w 2632"/>
                  <a:gd name="T37" fmla="*/ 0 h 1113"/>
                  <a:gd name="T38" fmla="*/ 1764 w 2632"/>
                  <a:gd name="T39" fmla="*/ 0 h 1113"/>
                  <a:gd name="T40" fmla="*/ 2129 w 2632"/>
                  <a:gd name="T41" fmla="*/ 0 h 1113"/>
                  <a:gd name="T42" fmla="*/ 2328 w 2632"/>
                  <a:gd name="T43" fmla="*/ 0 h 1113"/>
                  <a:gd name="T44" fmla="*/ 2421 w 2632"/>
                  <a:gd name="T45" fmla="*/ 8 h 1113"/>
                  <a:gd name="T46" fmla="*/ 2509 w 2632"/>
                  <a:gd name="T47" fmla="*/ 45 h 1113"/>
                  <a:gd name="T48" fmla="*/ 2569 w 2632"/>
                  <a:gd name="T49" fmla="*/ 101 h 1113"/>
                  <a:gd name="T50" fmla="*/ 2605 w 2632"/>
                  <a:gd name="T51" fmla="*/ 165 h 1113"/>
                  <a:gd name="T52" fmla="*/ 2623 w 2632"/>
                  <a:gd name="T53" fmla="*/ 225 h 1113"/>
                  <a:gd name="T54" fmla="*/ 2630 w 2632"/>
                  <a:gd name="T55" fmla="*/ 270 h 1113"/>
                  <a:gd name="T56" fmla="*/ 2631 w 2632"/>
                  <a:gd name="T57" fmla="*/ 288 h 1113"/>
                  <a:gd name="T58" fmla="*/ 2631 w 2632"/>
                  <a:gd name="T59" fmla="*/ 320 h 1113"/>
                  <a:gd name="T60" fmla="*/ 2631 w 2632"/>
                  <a:gd name="T61" fmla="*/ 403 h 1113"/>
                  <a:gd name="T62" fmla="*/ 2631 w 2632"/>
                  <a:gd name="T63" fmla="*/ 516 h 1113"/>
                  <a:gd name="T64" fmla="*/ 2631 w 2632"/>
                  <a:gd name="T65" fmla="*/ 635 h 1113"/>
                  <a:gd name="T66" fmla="*/ 2631 w 2632"/>
                  <a:gd name="T67" fmla="*/ 741 h 1113"/>
                  <a:gd name="T68" fmla="*/ 2631 w 2632"/>
                  <a:gd name="T69" fmla="*/ 809 h 1113"/>
                  <a:gd name="T70" fmla="*/ 2629 w 2632"/>
                  <a:gd name="T71" fmla="*/ 866 h 1113"/>
                  <a:gd name="T72" fmla="*/ 2601 w 2632"/>
                  <a:gd name="T73" fmla="*/ 965 h 1113"/>
                  <a:gd name="T74" fmla="*/ 2550 w 2632"/>
                  <a:gd name="T75" fmla="*/ 1033 h 1113"/>
                  <a:gd name="T76" fmla="*/ 2487 w 2632"/>
                  <a:gd name="T77" fmla="*/ 1076 h 1113"/>
                  <a:gd name="T78" fmla="*/ 2424 w 2632"/>
                  <a:gd name="T79" fmla="*/ 1100 h 1113"/>
                  <a:gd name="T80" fmla="*/ 2373 w 2632"/>
                  <a:gd name="T81" fmla="*/ 1110 h 1113"/>
                  <a:gd name="T82" fmla="*/ 2345 w 2632"/>
                  <a:gd name="T83" fmla="*/ 1112 h 1113"/>
                  <a:gd name="T84" fmla="*/ 2285 w 2632"/>
                  <a:gd name="T85" fmla="*/ 1112 h 1113"/>
                  <a:gd name="T86" fmla="*/ 2022 w 2632"/>
                  <a:gd name="T87" fmla="*/ 1112 h 1113"/>
                  <a:gd name="T88" fmla="*/ 1619 w 2632"/>
                  <a:gd name="T89" fmla="*/ 1112 h 1113"/>
                  <a:gd name="T90" fmla="*/ 1162 w 2632"/>
                  <a:gd name="T91" fmla="*/ 1112 h 1113"/>
                  <a:gd name="T92" fmla="*/ 731 w 2632"/>
                  <a:gd name="T93" fmla="*/ 1112 h 1113"/>
                  <a:gd name="T94" fmla="*/ 412 w 2632"/>
                  <a:gd name="T95" fmla="*/ 1112 h 1113"/>
                  <a:gd name="T96" fmla="*/ 288 w 2632"/>
                  <a:gd name="T97" fmla="*/ 1112 h 1113"/>
                  <a:gd name="T98" fmla="*/ 176 w 2632"/>
                  <a:gd name="T99" fmla="*/ 1095 h 1113"/>
                  <a:gd name="T100" fmla="*/ 98 w 2632"/>
                  <a:gd name="T101" fmla="*/ 1050 h 1113"/>
                  <a:gd name="T102" fmla="*/ 47 w 2632"/>
                  <a:gd name="T103" fmla="*/ 990 h 1113"/>
                  <a:gd name="T104" fmla="*/ 18 w 2632"/>
                  <a:gd name="T105" fmla="*/ 926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32" h="1113">
                    <a:moveTo>
                      <a:pt x="7" y="887"/>
                    </a:moveTo>
                    <a:lnTo>
                      <a:pt x="4" y="869"/>
                    </a:lnTo>
                    <a:lnTo>
                      <a:pt x="2" y="854"/>
                    </a:lnTo>
                    <a:lnTo>
                      <a:pt x="0" y="842"/>
                    </a:lnTo>
                    <a:lnTo>
                      <a:pt x="0" y="833"/>
                    </a:lnTo>
                    <a:lnTo>
                      <a:pt x="0" y="827"/>
                    </a:lnTo>
                    <a:lnTo>
                      <a:pt x="0" y="824"/>
                    </a:lnTo>
                    <a:lnTo>
                      <a:pt x="0" y="821"/>
                    </a:lnTo>
                    <a:lnTo>
                      <a:pt x="0" y="809"/>
                    </a:lnTo>
                    <a:lnTo>
                      <a:pt x="0" y="792"/>
                    </a:lnTo>
                    <a:lnTo>
                      <a:pt x="0" y="769"/>
                    </a:lnTo>
                    <a:lnTo>
                      <a:pt x="0" y="741"/>
                    </a:lnTo>
                    <a:lnTo>
                      <a:pt x="0" y="708"/>
                    </a:lnTo>
                    <a:lnTo>
                      <a:pt x="0" y="673"/>
                    </a:lnTo>
                    <a:lnTo>
                      <a:pt x="0" y="635"/>
                    </a:lnTo>
                    <a:lnTo>
                      <a:pt x="0" y="596"/>
                    </a:lnTo>
                    <a:lnTo>
                      <a:pt x="0" y="556"/>
                    </a:lnTo>
                    <a:lnTo>
                      <a:pt x="0" y="516"/>
                    </a:lnTo>
                    <a:lnTo>
                      <a:pt x="0" y="477"/>
                    </a:lnTo>
                    <a:lnTo>
                      <a:pt x="0" y="439"/>
                    </a:lnTo>
                    <a:lnTo>
                      <a:pt x="0" y="403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0" y="320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2" y="246"/>
                    </a:lnTo>
                    <a:lnTo>
                      <a:pt x="8" y="209"/>
                    </a:lnTo>
                    <a:lnTo>
                      <a:pt x="17" y="176"/>
                    </a:lnTo>
                    <a:lnTo>
                      <a:pt x="29" y="147"/>
                    </a:lnTo>
                    <a:lnTo>
                      <a:pt x="45" y="121"/>
                    </a:lnTo>
                    <a:lnTo>
                      <a:pt x="62" y="98"/>
                    </a:lnTo>
                    <a:lnTo>
                      <a:pt x="81" y="79"/>
                    </a:lnTo>
                    <a:lnTo>
                      <a:pt x="101" y="62"/>
                    </a:lnTo>
                    <a:lnTo>
                      <a:pt x="122" y="47"/>
                    </a:lnTo>
                    <a:lnTo>
                      <a:pt x="144" y="36"/>
                    </a:lnTo>
                    <a:lnTo>
                      <a:pt x="165" y="26"/>
                    </a:lnTo>
                    <a:lnTo>
                      <a:pt x="186" y="18"/>
                    </a:lnTo>
                    <a:lnTo>
                      <a:pt x="206" y="12"/>
                    </a:lnTo>
                    <a:lnTo>
                      <a:pt x="225" y="7"/>
                    </a:lnTo>
                    <a:lnTo>
                      <a:pt x="243" y="4"/>
                    </a:lnTo>
                    <a:lnTo>
                      <a:pt x="258" y="2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302" y="0"/>
                    </a:lnTo>
                    <a:lnTo>
                      <a:pt x="345" y="0"/>
                    </a:lnTo>
                    <a:lnTo>
                      <a:pt x="412" y="0"/>
                    </a:lnTo>
                    <a:lnTo>
                      <a:pt x="501" y="0"/>
                    </a:lnTo>
                    <a:lnTo>
                      <a:pt x="609" y="0"/>
                    </a:lnTo>
                    <a:lnTo>
                      <a:pt x="731" y="0"/>
                    </a:lnTo>
                    <a:lnTo>
                      <a:pt x="867" y="0"/>
                    </a:lnTo>
                    <a:lnTo>
                      <a:pt x="1011" y="0"/>
                    </a:lnTo>
                    <a:lnTo>
                      <a:pt x="1162" y="0"/>
                    </a:lnTo>
                    <a:lnTo>
                      <a:pt x="1315" y="0"/>
                    </a:lnTo>
                    <a:lnTo>
                      <a:pt x="1469" y="0"/>
                    </a:lnTo>
                    <a:lnTo>
                      <a:pt x="1619" y="0"/>
                    </a:lnTo>
                    <a:lnTo>
                      <a:pt x="1764" y="0"/>
                    </a:lnTo>
                    <a:lnTo>
                      <a:pt x="1899" y="0"/>
                    </a:lnTo>
                    <a:lnTo>
                      <a:pt x="2022" y="0"/>
                    </a:lnTo>
                    <a:lnTo>
                      <a:pt x="2129" y="0"/>
                    </a:lnTo>
                    <a:lnTo>
                      <a:pt x="2218" y="0"/>
                    </a:lnTo>
                    <a:lnTo>
                      <a:pt x="2285" y="0"/>
                    </a:lnTo>
                    <a:lnTo>
                      <a:pt x="2328" y="0"/>
                    </a:lnTo>
                    <a:lnTo>
                      <a:pt x="2343" y="0"/>
                    </a:lnTo>
                    <a:lnTo>
                      <a:pt x="2384" y="2"/>
                    </a:lnTo>
                    <a:lnTo>
                      <a:pt x="2421" y="8"/>
                    </a:lnTo>
                    <a:lnTo>
                      <a:pt x="2454" y="17"/>
                    </a:lnTo>
                    <a:lnTo>
                      <a:pt x="2483" y="29"/>
                    </a:lnTo>
                    <a:lnTo>
                      <a:pt x="2509" y="45"/>
                    </a:lnTo>
                    <a:lnTo>
                      <a:pt x="2532" y="62"/>
                    </a:lnTo>
                    <a:lnTo>
                      <a:pt x="2552" y="81"/>
                    </a:lnTo>
                    <a:lnTo>
                      <a:pt x="2569" y="101"/>
                    </a:lnTo>
                    <a:lnTo>
                      <a:pt x="2583" y="122"/>
                    </a:lnTo>
                    <a:lnTo>
                      <a:pt x="2595" y="144"/>
                    </a:lnTo>
                    <a:lnTo>
                      <a:pt x="2605" y="165"/>
                    </a:lnTo>
                    <a:lnTo>
                      <a:pt x="2612" y="186"/>
                    </a:lnTo>
                    <a:lnTo>
                      <a:pt x="2619" y="206"/>
                    </a:lnTo>
                    <a:lnTo>
                      <a:pt x="2623" y="225"/>
                    </a:lnTo>
                    <a:lnTo>
                      <a:pt x="2626" y="243"/>
                    </a:lnTo>
                    <a:lnTo>
                      <a:pt x="2629" y="258"/>
                    </a:lnTo>
                    <a:lnTo>
                      <a:pt x="2630" y="270"/>
                    </a:lnTo>
                    <a:lnTo>
                      <a:pt x="2631" y="279"/>
                    </a:lnTo>
                    <a:lnTo>
                      <a:pt x="2631" y="285"/>
                    </a:lnTo>
                    <a:lnTo>
                      <a:pt x="2631" y="288"/>
                    </a:lnTo>
                    <a:lnTo>
                      <a:pt x="2631" y="291"/>
                    </a:lnTo>
                    <a:lnTo>
                      <a:pt x="2631" y="303"/>
                    </a:lnTo>
                    <a:lnTo>
                      <a:pt x="2631" y="320"/>
                    </a:lnTo>
                    <a:lnTo>
                      <a:pt x="2631" y="343"/>
                    </a:lnTo>
                    <a:lnTo>
                      <a:pt x="2631" y="371"/>
                    </a:lnTo>
                    <a:lnTo>
                      <a:pt x="2631" y="403"/>
                    </a:lnTo>
                    <a:lnTo>
                      <a:pt x="2631" y="439"/>
                    </a:lnTo>
                    <a:lnTo>
                      <a:pt x="2631" y="477"/>
                    </a:lnTo>
                    <a:lnTo>
                      <a:pt x="2631" y="516"/>
                    </a:lnTo>
                    <a:lnTo>
                      <a:pt x="2631" y="556"/>
                    </a:lnTo>
                    <a:lnTo>
                      <a:pt x="2631" y="596"/>
                    </a:lnTo>
                    <a:lnTo>
                      <a:pt x="2631" y="635"/>
                    </a:lnTo>
                    <a:lnTo>
                      <a:pt x="2631" y="673"/>
                    </a:lnTo>
                    <a:lnTo>
                      <a:pt x="2631" y="708"/>
                    </a:lnTo>
                    <a:lnTo>
                      <a:pt x="2631" y="741"/>
                    </a:lnTo>
                    <a:lnTo>
                      <a:pt x="2631" y="769"/>
                    </a:lnTo>
                    <a:lnTo>
                      <a:pt x="2631" y="792"/>
                    </a:lnTo>
                    <a:lnTo>
                      <a:pt x="2631" y="809"/>
                    </a:lnTo>
                    <a:lnTo>
                      <a:pt x="2631" y="821"/>
                    </a:lnTo>
                    <a:lnTo>
                      <a:pt x="2631" y="824"/>
                    </a:lnTo>
                    <a:lnTo>
                      <a:pt x="2629" y="866"/>
                    </a:lnTo>
                    <a:lnTo>
                      <a:pt x="2623" y="903"/>
                    </a:lnTo>
                    <a:lnTo>
                      <a:pt x="2613" y="936"/>
                    </a:lnTo>
                    <a:lnTo>
                      <a:pt x="2601" y="965"/>
                    </a:lnTo>
                    <a:lnTo>
                      <a:pt x="2586" y="991"/>
                    </a:lnTo>
                    <a:lnTo>
                      <a:pt x="2569" y="1014"/>
                    </a:lnTo>
                    <a:lnTo>
                      <a:pt x="2550" y="1033"/>
                    </a:lnTo>
                    <a:lnTo>
                      <a:pt x="2530" y="1050"/>
                    </a:lnTo>
                    <a:lnTo>
                      <a:pt x="2508" y="1065"/>
                    </a:lnTo>
                    <a:lnTo>
                      <a:pt x="2487" y="1076"/>
                    </a:lnTo>
                    <a:lnTo>
                      <a:pt x="2465" y="1086"/>
                    </a:lnTo>
                    <a:lnTo>
                      <a:pt x="2444" y="1094"/>
                    </a:lnTo>
                    <a:lnTo>
                      <a:pt x="2424" y="1100"/>
                    </a:lnTo>
                    <a:lnTo>
                      <a:pt x="2405" y="1105"/>
                    </a:lnTo>
                    <a:lnTo>
                      <a:pt x="2388" y="1108"/>
                    </a:lnTo>
                    <a:lnTo>
                      <a:pt x="2373" y="1110"/>
                    </a:lnTo>
                    <a:lnTo>
                      <a:pt x="2360" y="1111"/>
                    </a:lnTo>
                    <a:lnTo>
                      <a:pt x="2351" y="1112"/>
                    </a:lnTo>
                    <a:lnTo>
                      <a:pt x="2345" y="1112"/>
                    </a:lnTo>
                    <a:lnTo>
                      <a:pt x="2343" y="1112"/>
                    </a:lnTo>
                    <a:lnTo>
                      <a:pt x="2328" y="1112"/>
                    </a:lnTo>
                    <a:lnTo>
                      <a:pt x="2285" y="1112"/>
                    </a:lnTo>
                    <a:lnTo>
                      <a:pt x="2218" y="1112"/>
                    </a:lnTo>
                    <a:lnTo>
                      <a:pt x="2129" y="1112"/>
                    </a:lnTo>
                    <a:lnTo>
                      <a:pt x="2022" y="1112"/>
                    </a:lnTo>
                    <a:lnTo>
                      <a:pt x="1899" y="1112"/>
                    </a:lnTo>
                    <a:lnTo>
                      <a:pt x="1764" y="1112"/>
                    </a:lnTo>
                    <a:lnTo>
                      <a:pt x="1619" y="1112"/>
                    </a:lnTo>
                    <a:lnTo>
                      <a:pt x="1469" y="1112"/>
                    </a:lnTo>
                    <a:lnTo>
                      <a:pt x="1315" y="1112"/>
                    </a:lnTo>
                    <a:lnTo>
                      <a:pt x="1162" y="1112"/>
                    </a:lnTo>
                    <a:lnTo>
                      <a:pt x="1011" y="1112"/>
                    </a:lnTo>
                    <a:lnTo>
                      <a:pt x="867" y="1112"/>
                    </a:lnTo>
                    <a:lnTo>
                      <a:pt x="731" y="1112"/>
                    </a:lnTo>
                    <a:lnTo>
                      <a:pt x="609" y="1112"/>
                    </a:lnTo>
                    <a:lnTo>
                      <a:pt x="501" y="1112"/>
                    </a:lnTo>
                    <a:lnTo>
                      <a:pt x="412" y="1112"/>
                    </a:lnTo>
                    <a:lnTo>
                      <a:pt x="345" y="1112"/>
                    </a:lnTo>
                    <a:lnTo>
                      <a:pt x="302" y="1112"/>
                    </a:lnTo>
                    <a:lnTo>
                      <a:pt x="288" y="1112"/>
                    </a:lnTo>
                    <a:lnTo>
                      <a:pt x="246" y="1110"/>
                    </a:lnTo>
                    <a:lnTo>
                      <a:pt x="209" y="1104"/>
                    </a:lnTo>
                    <a:lnTo>
                      <a:pt x="176" y="1095"/>
                    </a:lnTo>
                    <a:lnTo>
                      <a:pt x="147" y="1083"/>
                    </a:lnTo>
                    <a:lnTo>
                      <a:pt x="121" y="1067"/>
                    </a:lnTo>
                    <a:lnTo>
                      <a:pt x="98" y="1050"/>
                    </a:lnTo>
                    <a:lnTo>
                      <a:pt x="79" y="1031"/>
                    </a:lnTo>
                    <a:lnTo>
                      <a:pt x="62" y="1011"/>
                    </a:lnTo>
                    <a:lnTo>
                      <a:pt x="47" y="990"/>
                    </a:lnTo>
                    <a:lnTo>
                      <a:pt x="36" y="968"/>
                    </a:lnTo>
                    <a:lnTo>
                      <a:pt x="26" y="947"/>
                    </a:lnTo>
                    <a:lnTo>
                      <a:pt x="18" y="926"/>
                    </a:lnTo>
                    <a:lnTo>
                      <a:pt x="12" y="906"/>
                    </a:lnTo>
                    <a:lnTo>
                      <a:pt x="7" y="887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16"/>
              <p:cNvSpPr>
                <a:spLocks/>
              </p:cNvSpPr>
              <p:nvPr/>
            </p:nvSpPr>
            <p:spPr bwMode="auto">
              <a:xfrm>
                <a:off x="5154" y="5167"/>
                <a:ext cx="449" cy="308"/>
              </a:xfrm>
              <a:custGeom>
                <a:avLst/>
                <a:gdLst>
                  <a:gd name="T0" fmla="*/ 227 w 449"/>
                  <a:gd name="T1" fmla="*/ 0 h 308"/>
                  <a:gd name="T2" fmla="*/ 227 w 449"/>
                  <a:gd name="T3" fmla="*/ 0 h 308"/>
                  <a:gd name="T4" fmla="*/ 448 w 449"/>
                  <a:gd name="T5" fmla="*/ 307 h 308"/>
                  <a:gd name="T6" fmla="*/ 0 w 449"/>
                  <a:gd name="T7" fmla="*/ 307 h 308"/>
                  <a:gd name="T8" fmla="*/ 227 w 449"/>
                  <a:gd name="T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308">
                    <a:moveTo>
                      <a:pt x="227" y="0"/>
                    </a:moveTo>
                    <a:lnTo>
                      <a:pt x="227" y="0"/>
                    </a:lnTo>
                    <a:lnTo>
                      <a:pt x="448" y="307"/>
                    </a:lnTo>
                    <a:lnTo>
                      <a:pt x="0" y="307"/>
                    </a:lnTo>
                    <a:lnTo>
                      <a:pt x="227" y="0"/>
                    </a:ln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Text Box 119"/>
            <p:cNvSpPr txBox="1">
              <a:spLocks noChangeArrowheads="1"/>
            </p:cNvSpPr>
            <p:nvPr/>
          </p:nvSpPr>
          <p:spPr bwMode="auto">
            <a:xfrm>
              <a:off x="3440" y="4683"/>
              <a:ext cx="1976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en-GB" sz="1200" b="1" dirty="0">
                  <a:solidFill>
                    <a:srgbClr val="FDFDFD"/>
                  </a:solidFill>
                  <a:cs typeface="Arial" panose="020B0604020202020204" pitchFamily="34" charset="0"/>
                </a:rPr>
                <a:t>SPORT for Life</a:t>
              </a:r>
              <a:endParaRPr lang="de-CH" sz="18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77" name="Line 167"/>
          <p:cNvSpPr>
            <a:spLocks noChangeShapeType="1"/>
          </p:cNvSpPr>
          <p:nvPr/>
        </p:nvSpPr>
        <p:spPr bwMode="auto">
          <a:xfrm>
            <a:off x="4758122" y="1373702"/>
            <a:ext cx="1953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2569" y="4845560"/>
            <a:ext cx="2950522" cy="912817"/>
            <a:chOff x="2219423" y="4640844"/>
            <a:chExt cx="2950522" cy="912817"/>
          </a:xfrm>
        </p:grpSpPr>
        <p:sp>
          <p:nvSpPr>
            <p:cNvPr id="187536" name="Freeform 144"/>
            <p:cNvSpPr>
              <a:spLocks/>
            </p:cNvSpPr>
            <p:nvPr/>
          </p:nvSpPr>
          <p:spPr bwMode="auto">
            <a:xfrm>
              <a:off x="4800076" y="5031870"/>
              <a:ext cx="369869" cy="285017"/>
            </a:xfrm>
            <a:custGeom>
              <a:avLst/>
              <a:gdLst>
                <a:gd name="T0" fmla="*/ 0 w 307"/>
                <a:gd name="T1" fmla="*/ 221 h 449"/>
                <a:gd name="T2" fmla="*/ 0 w 307"/>
                <a:gd name="T3" fmla="*/ 221 h 449"/>
                <a:gd name="T4" fmla="*/ 307 w 307"/>
                <a:gd name="T5" fmla="*/ 0 h 449"/>
                <a:gd name="T6" fmla="*/ 307 w 307"/>
                <a:gd name="T7" fmla="*/ 448 h 449"/>
                <a:gd name="T8" fmla="*/ 0 w 307"/>
                <a:gd name="T9" fmla="*/ 22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449">
                  <a:moveTo>
                    <a:pt x="0" y="221"/>
                  </a:moveTo>
                  <a:lnTo>
                    <a:pt x="0" y="221"/>
                  </a:lnTo>
                  <a:lnTo>
                    <a:pt x="307" y="0"/>
                  </a:lnTo>
                  <a:lnTo>
                    <a:pt x="307" y="448"/>
                  </a:lnTo>
                  <a:lnTo>
                    <a:pt x="0" y="221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537" name="Freeform 145"/>
            <p:cNvSpPr>
              <a:spLocks/>
            </p:cNvSpPr>
            <p:nvPr/>
          </p:nvSpPr>
          <p:spPr bwMode="auto">
            <a:xfrm>
              <a:off x="4284427" y="5358783"/>
              <a:ext cx="540949" cy="194878"/>
            </a:xfrm>
            <a:custGeom>
              <a:avLst/>
              <a:gdLst>
                <a:gd name="T0" fmla="*/ 227 w 449"/>
                <a:gd name="T1" fmla="*/ 0 h 307"/>
                <a:gd name="T2" fmla="*/ 227 w 449"/>
                <a:gd name="T3" fmla="*/ 0 h 307"/>
                <a:gd name="T4" fmla="*/ 448 w 449"/>
                <a:gd name="T5" fmla="*/ 307 h 307"/>
                <a:gd name="T6" fmla="*/ 0 w 449"/>
                <a:gd name="T7" fmla="*/ 307 h 307"/>
                <a:gd name="T8" fmla="*/ 227 w 449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07">
                  <a:moveTo>
                    <a:pt x="227" y="0"/>
                  </a:moveTo>
                  <a:lnTo>
                    <a:pt x="227" y="0"/>
                  </a:lnTo>
                  <a:lnTo>
                    <a:pt x="448" y="307"/>
                  </a:lnTo>
                  <a:lnTo>
                    <a:pt x="0" y="307"/>
                  </a:lnTo>
                  <a:lnTo>
                    <a:pt x="227" y="0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540" name="Text Box 148"/>
            <p:cNvSpPr txBox="1">
              <a:spLocks noChangeArrowheads="1"/>
            </p:cNvSpPr>
            <p:nvPr/>
          </p:nvSpPr>
          <p:spPr bwMode="auto">
            <a:xfrm>
              <a:off x="2219423" y="5040122"/>
              <a:ext cx="2043318" cy="316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79388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04000"/>
                </a:lnSpc>
              </a:pPr>
              <a:r>
                <a:rPr lang="de-CH" sz="1200" b="1">
                  <a:solidFill>
                    <a:srgbClr val="FDFDFD"/>
                  </a:solidFill>
                  <a:cs typeface="Arial" panose="020B0604020202020204" pitchFamily="34" charset="0"/>
                </a:rPr>
                <a:t>FUNdamentals</a:t>
              </a:r>
              <a:endParaRPr lang="de-CH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lvl="1" eaLnBrk="1" hangingPunct="1">
                <a:lnSpc>
                  <a:spcPct val="87000"/>
                </a:lnSpc>
              </a:pPr>
              <a:r>
                <a:rPr lang="de-CH" sz="1000" b="1">
                  <a:solidFill>
                    <a:srgbClr val="FDFDFD"/>
                  </a:solidFill>
                  <a:cs typeface="Arial" panose="020B0604020202020204" pitchFamily="34" charset="0"/>
                </a:rPr>
                <a:t>Males 6-9 Females 6-8</a:t>
              </a:r>
              <a:endParaRPr lang="de-CH" sz="1800" b="1">
                <a:cs typeface="Arial" panose="020B0604020202020204" pitchFamily="34" charset="0"/>
              </a:endParaRPr>
            </a:p>
          </p:txBody>
        </p:sp>
        <p:sp>
          <p:nvSpPr>
            <p:cNvPr id="187538" name="Freeform 146"/>
            <p:cNvSpPr>
              <a:spLocks/>
            </p:cNvSpPr>
            <p:nvPr/>
          </p:nvSpPr>
          <p:spPr bwMode="auto">
            <a:xfrm>
              <a:off x="4284427" y="4640844"/>
              <a:ext cx="540949" cy="195513"/>
            </a:xfrm>
            <a:custGeom>
              <a:avLst/>
              <a:gdLst>
                <a:gd name="T0" fmla="*/ 227 w 449"/>
                <a:gd name="T1" fmla="*/ 0 h 308"/>
                <a:gd name="T2" fmla="*/ 227 w 449"/>
                <a:gd name="T3" fmla="*/ 0 h 308"/>
                <a:gd name="T4" fmla="*/ 448 w 449"/>
                <a:gd name="T5" fmla="*/ 307 h 308"/>
                <a:gd name="T6" fmla="*/ 0 w 449"/>
                <a:gd name="T7" fmla="*/ 307 h 308"/>
                <a:gd name="T8" fmla="*/ 227 w 449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08">
                  <a:moveTo>
                    <a:pt x="227" y="0"/>
                  </a:moveTo>
                  <a:lnTo>
                    <a:pt x="227" y="0"/>
                  </a:lnTo>
                  <a:lnTo>
                    <a:pt x="448" y="307"/>
                  </a:lnTo>
                  <a:lnTo>
                    <a:pt x="0" y="307"/>
                  </a:lnTo>
                  <a:lnTo>
                    <a:pt x="227" y="0"/>
                  </a:lnTo>
                </a:path>
              </a:pathLst>
            </a:custGeom>
            <a:solidFill>
              <a:srgbClr val="F6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Rectangle 156"/>
          <p:cNvSpPr>
            <a:spLocks noGrp="1" noChangeArrowheads="1"/>
          </p:cNvSpPr>
          <p:nvPr>
            <p:ph type="title"/>
          </p:nvPr>
        </p:nvSpPr>
        <p:spPr>
          <a:xfrm>
            <a:off x="3281573" y="56853"/>
            <a:ext cx="6507344" cy="533400"/>
          </a:xfrm>
        </p:spPr>
        <p:txBody>
          <a:bodyPr>
            <a:noAutofit/>
          </a:bodyPr>
          <a:lstStyle/>
          <a:p>
            <a:r>
              <a:rPr lang="en-GB" sz="3200" dirty="0"/>
              <a:t>LTAD – 7 Stages</a:t>
            </a:r>
            <a:r>
              <a:rPr lang="hu-HU" sz="3200" dirty="0"/>
              <a:t>-Szakasz</a:t>
            </a:r>
            <a:endParaRPr lang="en-GB" sz="3200" dirty="0"/>
          </a:p>
        </p:txBody>
      </p:sp>
      <p:sp>
        <p:nvSpPr>
          <p:cNvPr id="86" name="Freeform 138"/>
          <p:cNvSpPr>
            <a:spLocks/>
          </p:cNvSpPr>
          <p:nvPr/>
        </p:nvSpPr>
        <p:spPr bwMode="auto">
          <a:xfrm>
            <a:off x="3657810" y="1553380"/>
            <a:ext cx="540949" cy="195076"/>
          </a:xfrm>
          <a:custGeom>
            <a:avLst/>
            <a:gdLst>
              <a:gd name="T0" fmla="*/ 227 w 449"/>
              <a:gd name="T1" fmla="*/ 0 h 307"/>
              <a:gd name="T2" fmla="*/ 227 w 449"/>
              <a:gd name="T3" fmla="*/ 0 h 307"/>
              <a:gd name="T4" fmla="*/ 448 w 449"/>
              <a:gd name="T5" fmla="*/ 307 h 307"/>
              <a:gd name="T6" fmla="*/ 0 w 449"/>
              <a:gd name="T7" fmla="*/ 307 h 307"/>
              <a:gd name="T8" fmla="*/ 227 w 449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" h="307">
                <a:moveTo>
                  <a:pt x="227" y="0"/>
                </a:moveTo>
                <a:lnTo>
                  <a:pt x="227" y="0"/>
                </a:lnTo>
                <a:lnTo>
                  <a:pt x="448" y="307"/>
                </a:lnTo>
                <a:lnTo>
                  <a:pt x="0" y="307"/>
                </a:lnTo>
                <a:lnTo>
                  <a:pt x="227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7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7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7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7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7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7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7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7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7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7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7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7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7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7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7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7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7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58" grpId="0" animBg="1"/>
      <p:bldP spid="187559" grpId="0" animBg="1"/>
      <p:bldP spid="187562" grpId="0" animBg="1"/>
      <p:bldP spid="187563" grpId="0"/>
      <p:bldP spid="187564" grpId="0"/>
      <p:bldP spid="187565" grpId="0"/>
      <p:bldP spid="187566" grpId="0"/>
      <p:bldP spid="2" grpId="0"/>
      <p:bldP spid="59" grpId="0" animBg="1"/>
      <p:bldP spid="60" grpId="0" animBg="1"/>
      <p:bldP spid="61" grpId="0" animBg="1"/>
      <p:bldP spid="62" grpId="0"/>
      <p:bldP spid="63" grpId="0"/>
      <p:bldP spid="77" grpId="0" animBg="1"/>
    </p:bld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716</Words>
  <Application>Microsoft Office PowerPoint</Application>
  <PresentationFormat>Szélesvásznú</PresentationFormat>
  <Paragraphs>128</Paragraphs>
  <Slides>10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PF DinText Pro</vt:lpstr>
      <vt:lpstr>Trebuchet MS</vt:lpstr>
      <vt:lpstr>Wingdings</vt:lpstr>
      <vt:lpstr>Wingdings 3</vt:lpstr>
      <vt:lpstr>Facet</vt:lpstr>
      <vt:lpstr>Long Term Athlete Development Hosszú távú sportolói fejlesztés</vt:lpstr>
      <vt:lpstr>What is LTAD ? Mi az az LTAD ?</vt:lpstr>
      <vt:lpstr>PowerPoint-bemutató</vt:lpstr>
      <vt:lpstr>Key Factors LTAD Kulcsfontosságú alkotóelemek az LTAD-ben</vt:lpstr>
      <vt:lpstr>Key Factors LTAD-Fontos tényezők</vt:lpstr>
      <vt:lpstr>Early vs. Late Specialization What is ice hockey? </vt:lpstr>
      <vt:lpstr>PowerPoint-bemutató</vt:lpstr>
      <vt:lpstr>LTAD – 7 Stages</vt:lpstr>
      <vt:lpstr>LTAD – 7 Stages-Szakasz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SEMINAR</dc:title>
  <dc:creator>Tordai Dániel</dc:creator>
  <cp:lastModifiedBy>Oláh Andrea</cp:lastModifiedBy>
  <cp:revision>65</cp:revision>
  <dcterms:created xsi:type="dcterms:W3CDTF">2016-01-28T10:11:42Z</dcterms:created>
  <dcterms:modified xsi:type="dcterms:W3CDTF">2020-06-29T13:04:02Z</dcterms:modified>
</cp:coreProperties>
</file>